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6858000" cx="9144000"/>
  <p:notesSz cx="7023100" cy="9309100"/>
  <p:embeddedFontLst>
    <p:embeddedFont>
      <p:font typeface="Raleway"/>
      <p:regular r:id="rId34"/>
      <p:bold r:id="rId35"/>
      <p:italic r:id="rId36"/>
      <p:boldItalic r:id="rId37"/>
    </p:embeddedFont>
    <p:embeddedFont>
      <p:font typeface="PT Sans"/>
      <p:regular r:id="rId38"/>
      <p:bold r:id="rId39"/>
      <p:italic r:id="rId40"/>
      <p:boldItalic r:id="rId41"/>
    </p:embeddedFont>
    <p:embeddedFont>
      <p:font typeface="Open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6" roundtripDataSignature="AMtx7mgaZK84sRNEnVBa0yosc96NnqkC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TSans-italic.fntdata"/><Relationship Id="rId20" Type="http://schemas.openxmlformats.org/officeDocument/2006/relationships/slide" Target="slides/slide14.xml"/><Relationship Id="rId42" Type="http://schemas.openxmlformats.org/officeDocument/2006/relationships/font" Target="fonts/OpenSans-regular.fntdata"/><Relationship Id="rId41" Type="http://schemas.openxmlformats.org/officeDocument/2006/relationships/font" Target="fonts/PTSans-boldItalic.fntdata"/><Relationship Id="rId22" Type="http://schemas.openxmlformats.org/officeDocument/2006/relationships/slide" Target="slides/slide16.xml"/><Relationship Id="rId44" Type="http://schemas.openxmlformats.org/officeDocument/2006/relationships/font" Target="fonts/OpenSans-italic.fntdata"/><Relationship Id="rId21" Type="http://schemas.openxmlformats.org/officeDocument/2006/relationships/slide" Target="slides/slide15.xml"/><Relationship Id="rId43" Type="http://schemas.openxmlformats.org/officeDocument/2006/relationships/font" Target="fonts/OpenSans-bold.fntdata"/><Relationship Id="rId24" Type="http://schemas.openxmlformats.org/officeDocument/2006/relationships/slide" Target="slides/slide18.xml"/><Relationship Id="rId46" Type="http://customschemas.google.com/relationships/presentationmetadata" Target="metadata"/><Relationship Id="rId23" Type="http://schemas.openxmlformats.org/officeDocument/2006/relationships/slide" Target="slides/slide17.xml"/><Relationship Id="rId45" Type="http://schemas.openxmlformats.org/officeDocument/2006/relationships/font" Target="fonts/OpenSans-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Raleway-bold.fntdata"/><Relationship Id="rId12" Type="http://schemas.openxmlformats.org/officeDocument/2006/relationships/slide" Target="slides/slide6.xml"/><Relationship Id="rId34" Type="http://schemas.openxmlformats.org/officeDocument/2006/relationships/font" Target="fonts/Raleway-regular.fntdata"/><Relationship Id="rId15" Type="http://schemas.openxmlformats.org/officeDocument/2006/relationships/slide" Target="slides/slide9.xml"/><Relationship Id="rId37" Type="http://schemas.openxmlformats.org/officeDocument/2006/relationships/font" Target="fonts/Raleway-boldItalic.fntdata"/><Relationship Id="rId14" Type="http://schemas.openxmlformats.org/officeDocument/2006/relationships/slide" Target="slides/slide8.xml"/><Relationship Id="rId36" Type="http://schemas.openxmlformats.org/officeDocument/2006/relationships/font" Target="fonts/Raleway-italic.fntdata"/><Relationship Id="rId17" Type="http://schemas.openxmlformats.org/officeDocument/2006/relationships/slide" Target="slides/slide11.xml"/><Relationship Id="rId39" Type="http://schemas.openxmlformats.org/officeDocument/2006/relationships/font" Target="fonts/PTSans-bold.fntdata"/><Relationship Id="rId16" Type="http://schemas.openxmlformats.org/officeDocument/2006/relationships/slide" Target="slides/slide10.xml"/><Relationship Id="rId38" Type="http://schemas.openxmlformats.org/officeDocument/2006/relationships/font" Target="fonts/PTSans-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43238" cy="46513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275" y="0"/>
            <a:ext cx="3043238" cy="46513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375"/>
            <a:ext cx="3043238" cy="465138"/>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275" y="8842375"/>
            <a:ext cx="3043238" cy="46513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s06web.zoom.us/j/84028923995?pwd=ukwww5o5AofK1wzAMKapfUfBRfn7K8.1" TargetMode="External"/><Relationship Id="rId3" Type="http://schemas.openxmlformats.org/officeDocument/2006/relationships/hyperlink" Target="https://www.loc.gov/" TargetMode="External"/><Relationship Id="rId4" Type="http://schemas.openxmlformats.org/officeDocument/2006/relationships/hyperlink" Target="https://drive.google.com/file/d/1qwMFoCfhzsUm78y3gsDSVKsfOACn_4vW/view?usp=sharing" TargetMode="External"/><Relationship Id="rId5" Type="http://schemas.openxmlformats.org/officeDocument/2006/relationships/hyperlink" Target="https://drive.google.com/file/d/1ndXwUx4rzwDQxj9Yt_8lYxqBKMd1t-te/view?usp=sharing" TargetMode="External"/><Relationship Id="rId6" Type="http://schemas.openxmlformats.org/officeDocument/2006/relationships/hyperlink" Target="https://drive.google.com/file/d/1mn-q6LUIalpiK4wJjB__WAsTTaFp82qH/view?usp=sharing"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io/n8Bfbzs7"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io/n8Bfbzs7"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oc.gov/exhibits/oz/ozsect2.html"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notes"/>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b="1" lang="en-US" sz="1100" u="sng">
                <a:latin typeface="Arial"/>
                <a:ea typeface="Arial"/>
                <a:cs typeface="Arial"/>
                <a:sym typeface="Arial"/>
              </a:rPr>
              <a:t>Helpful links</a:t>
            </a:r>
            <a:br>
              <a:rPr lang="en-US" sz="1100">
                <a:latin typeface="Arial"/>
                <a:ea typeface="Arial"/>
                <a:cs typeface="Arial"/>
                <a:sym typeface="Arial"/>
              </a:rPr>
            </a:br>
            <a:r>
              <a:rPr lang="en-US" sz="1100">
                <a:solidFill>
                  <a:srgbClr val="222222"/>
                </a:solidFill>
                <a:highlight>
                  <a:srgbClr val="FFFFFF"/>
                </a:highlight>
                <a:latin typeface="Arial"/>
                <a:ea typeface="Arial"/>
                <a:cs typeface="Arial"/>
                <a:sym typeface="Arial"/>
              </a:rPr>
              <a:t>Join Zoom Meeting</a:t>
            </a:r>
            <a:endParaRPr sz="1100">
              <a:solidFill>
                <a:srgbClr val="222222"/>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1100"/>
              <a:buNone/>
            </a:pPr>
            <a:r>
              <a:rPr lang="en-US" sz="1100" u="sng">
                <a:solidFill>
                  <a:srgbClr val="1155CC"/>
                </a:solidFill>
                <a:highlight>
                  <a:srgbClr val="FFFFFF"/>
                </a:highlight>
                <a:latin typeface="Arial"/>
                <a:ea typeface="Arial"/>
                <a:cs typeface="Arial"/>
                <a:sym typeface="Arial"/>
                <a:hlinkClick r:id="rId2">
                  <a:extLst>
                    <a:ext uri="{A12FA001-AC4F-418D-AE19-62706E023703}">
                      <ahyp:hlinkClr val="tx"/>
                    </a:ext>
                  </a:extLst>
                </a:hlinkClick>
              </a:rPr>
              <a:t>https://us06web.zoom.us/j/84028923995?pwd=ukwww5o5AofK1wzAMKapfUfBRfn7K8.1</a:t>
            </a:r>
            <a:endParaRPr sz="1100">
              <a:latin typeface="Arial"/>
              <a:ea typeface="Arial"/>
              <a:cs typeface="Arial"/>
              <a:sym typeface="Arial"/>
            </a:endParaRPr>
          </a:p>
          <a:p>
            <a:pPr indent="0" lvl="0" marL="0" rtl="0" algn="l">
              <a:lnSpc>
                <a:spcPct val="115000"/>
              </a:lnSpc>
              <a:spcBef>
                <a:spcPts val="0"/>
              </a:spcBef>
              <a:spcAft>
                <a:spcPts val="0"/>
              </a:spcAft>
              <a:buSzPts val="1100"/>
              <a:buNone/>
            </a:pPr>
            <a:r>
              <a:t/>
            </a:r>
            <a:endParaRPr sz="1100">
              <a:latin typeface="Arial"/>
              <a:ea typeface="Arial"/>
              <a:cs typeface="Arial"/>
              <a:sym typeface="Arial"/>
            </a:endParaRPr>
          </a:p>
          <a:p>
            <a:pPr indent="0" lvl="0" marL="0" rtl="0" algn="l">
              <a:lnSpc>
                <a:spcPct val="115000"/>
              </a:lnSpc>
              <a:spcBef>
                <a:spcPts val="0"/>
              </a:spcBef>
              <a:spcAft>
                <a:spcPts val="0"/>
              </a:spcAft>
              <a:buSzPts val="1100"/>
              <a:buNone/>
            </a:pPr>
            <a:r>
              <a:rPr lang="en-US" sz="1100">
                <a:latin typeface="Arial"/>
                <a:ea typeface="Arial"/>
                <a:cs typeface="Arial"/>
                <a:sym typeface="Arial"/>
              </a:rPr>
              <a:t>Icebreaker Question: What is something you are curious about? Or something that you notice that your students are curious about.</a:t>
            </a:r>
            <a:br>
              <a:rPr lang="en-US" sz="1100">
                <a:latin typeface="Arial"/>
                <a:ea typeface="Arial"/>
                <a:cs typeface="Arial"/>
                <a:sym typeface="Arial"/>
              </a:rPr>
            </a:b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Library of Congress Home: </a:t>
            </a:r>
            <a:r>
              <a:rPr lang="en-US" sz="1100" u="sng">
                <a:solidFill>
                  <a:srgbClr val="1155CC"/>
                </a:solidFill>
                <a:latin typeface="Arial"/>
                <a:ea typeface="Arial"/>
                <a:cs typeface="Arial"/>
                <a:sym typeface="Arial"/>
                <a:hlinkClick r:id="rId3">
                  <a:extLst>
                    <a:ext uri="{A12FA001-AC4F-418D-AE19-62706E023703}">
                      <ahyp:hlinkClr val="tx"/>
                    </a:ext>
                  </a:extLst>
                </a:hlinkClick>
              </a:rPr>
              <a:t>https://www.loc.gov/</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Handouts: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solidFill>
                  <a:srgbClr val="1155CC"/>
                </a:solidFill>
                <a:latin typeface="Arial"/>
                <a:ea typeface="Arial"/>
                <a:cs typeface="Arial"/>
                <a:sym typeface="Arial"/>
                <a:hlinkClick r:id="rId4">
                  <a:extLst>
                    <a:ext uri="{A12FA001-AC4F-418D-AE19-62706E023703}">
                      <ahyp:hlinkClr val="tx"/>
                    </a:ext>
                  </a:extLst>
                </a:hlinkClick>
              </a:rPr>
              <a:t>The Art of Inquiry - Active Listening Handout 11.2.pdf</a:t>
            </a:r>
            <a:r>
              <a:rPr lang="en-US" sz="1100">
                <a:latin typeface="Arial"/>
                <a:ea typeface="Arial"/>
                <a:cs typeface="Arial"/>
                <a:sym typeface="Arial"/>
              </a:rPr>
              <a:t>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solidFill>
                  <a:srgbClr val="1155CC"/>
                </a:solidFill>
                <a:latin typeface="Arial"/>
                <a:ea typeface="Arial"/>
                <a:cs typeface="Arial"/>
                <a:sym typeface="Arial"/>
                <a:hlinkClick r:id="rId5">
                  <a:extLst>
                    <a:ext uri="{A12FA001-AC4F-418D-AE19-62706E023703}">
                      <ahyp:hlinkClr val="tx"/>
                    </a:ext>
                  </a:extLst>
                </a:hlinkClick>
              </a:rPr>
              <a:t>Using Film For Project Based Learning 11.2.pdf</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solidFill>
                  <a:srgbClr val="1155CC"/>
                </a:solidFill>
                <a:latin typeface="Arial"/>
                <a:ea typeface="Arial"/>
                <a:cs typeface="Arial"/>
                <a:sym typeface="Arial"/>
                <a:hlinkClick r:id="rId6">
                  <a:extLst>
                    <a:ext uri="{A12FA001-AC4F-418D-AE19-62706E023703}">
                      <ahyp:hlinkClr val="tx"/>
                    </a:ext>
                  </a:extLst>
                </a:hlinkClick>
              </a:rPr>
              <a:t>Windows and Mirrors Handout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4-6pm PT</a:t>
            </a:r>
            <a:br>
              <a:rPr lang="en-US" sz="1100">
                <a:latin typeface="Arial"/>
                <a:ea typeface="Arial"/>
                <a:cs typeface="Arial"/>
                <a:sym typeface="Arial"/>
              </a:rPr>
            </a:br>
            <a:r>
              <a:rPr lang="en-US" sz="1100">
                <a:latin typeface="Arial"/>
                <a:ea typeface="Arial"/>
                <a:cs typeface="Arial"/>
                <a:sym typeface="Arial"/>
              </a:rPr>
              <a:t>5-7pm MT</a:t>
            </a:r>
            <a:br>
              <a:rPr lang="en-US" sz="1100">
                <a:latin typeface="Arial"/>
                <a:ea typeface="Arial"/>
                <a:cs typeface="Arial"/>
                <a:sym typeface="Arial"/>
              </a:rPr>
            </a:br>
            <a:r>
              <a:rPr lang="en-US" sz="1100">
                <a:latin typeface="Arial"/>
                <a:ea typeface="Arial"/>
                <a:cs typeface="Arial"/>
                <a:sym typeface="Arial"/>
              </a:rPr>
              <a:t>6-8pm CT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7-9pm ET</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SzPts val="1100"/>
              <a:buNone/>
            </a:pPr>
            <a:r>
              <a:t/>
            </a:r>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156" name="Google Shape;156;p1: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a0029f6897_0_11: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Windows and Mirrors — Media Audit </a:t>
            </a:r>
            <a:endParaRPr/>
          </a:p>
        </p:txBody>
      </p:sp>
      <p:sp>
        <p:nvSpPr>
          <p:cNvPr id="165" name="Google Shape;165;g3a0029f6897_0_11: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f566dc111e_0_15: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184150" lvl="0" marL="228600" rtl="0" algn="l">
              <a:lnSpc>
                <a:spcPct val="90000"/>
              </a:lnSpc>
              <a:spcBef>
                <a:spcPts val="0"/>
              </a:spcBef>
              <a:spcAft>
                <a:spcPts val="0"/>
              </a:spcAft>
              <a:buClr>
                <a:schemeClr val="dk1"/>
              </a:buClr>
              <a:buSzPts val="1200"/>
              <a:buChar char="•"/>
            </a:pPr>
            <a:r>
              <a:rPr b="1" lang="en-US">
                <a:latin typeface="Avenir"/>
                <a:ea typeface="Avenir"/>
                <a:cs typeface="Avenir"/>
                <a:sym typeface="Avenir"/>
              </a:rPr>
              <a:t>HANDOUT #1 - Windows and Mirrors - Media Audit</a:t>
            </a:r>
            <a:endParaRPr b="1">
              <a:latin typeface="Avenir"/>
              <a:ea typeface="Avenir"/>
              <a:cs typeface="Avenir"/>
              <a:sym typeface="Avenir"/>
            </a:endParaRPr>
          </a:p>
          <a:p>
            <a:pPr indent="-184150" lvl="0" marL="228600" rtl="0" algn="l">
              <a:lnSpc>
                <a:spcPct val="90000"/>
              </a:lnSpc>
              <a:spcBef>
                <a:spcPts val="0"/>
              </a:spcBef>
              <a:spcAft>
                <a:spcPts val="0"/>
              </a:spcAft>
              <a:buClr>
                <a:schemeClr val="dk1"/>
              </a:buClr>
              <a:buSzPts val="1200"/>
              <a:buChar char="•"/>
            </a:pPr>
            <a:r>
              <a:rPr b="1" lang="en-US">
                <a:latin typeface="Avenir"/>
                <a:ea typeface="Avenir"/>
                <a:cs typeface="Avenir"/>
                <a:sym typeface="Avenir"/>
              </a:rPr>
              <a:t>What is a window? </a:t>
            </a:r>
            <a:r>
              <a:rPr lang="en-US"/>
              <a:t> </a:t>
            </a:r>
            <a:r>
              <a:rPr b="1" lang="en-US">
                <a:latin typeface="Avenir"/>
                <a:ea typeface="Avenir"/>
                <a:cs typeface="Avenir"/>
                <a:sym typeface="Avenir"/>
              </a:rPr>
              <a:t>What is a mirror? </a:t>
            </a:r>
            <a:r>
              <a:rPr lang="en-US"/>
              <a:t> </a:t>
            </a:r>
            <a:r>
              <a:rPr b="1" lang="en-US">
                <a:latin typeface="Avenir"/>
                <a:ea typeface="Avenir"/>
                <a:cs typeface="Avenir"/>
                <a:sym typeface="Avenir"/>
              </a:rPr>
              <a:t>What windows you provide for your learners? </a:t>
            </a:r>
            <a:r>
              <a:rPr lang="en-US"/>
              <a:t>  </a:t>
            </a:r>
            <a:r>
              <a:rPr b="1" lang="en-US">
                <a:latin typeface="Avenir"/>
                <a:ea typeface="Avenir"/>
                <a:cs typeface="Avenir"/>
                <a:sym typeface="Avenir"/>
              </a:rPr>
              <a:t>What mirrors do you provide? </a:t>
            </a:r>
            <a:r>
              <a:rPr lang="en-US"/>
              <a:t> </a:t>
            </a:r>
            <a:r>
              <a:rPr b="1" lang="en-US">
                <a:latin typeface="Avenir"/>
                <a:ea typeface="Avenir"/>
                <a:cs typeface="Avenir"/>
                <a:sym typeface="Avenir"/>
              </a:rPr>
              <a:t>How can you improve and build belonging? </a:t>
            </a:r>
            <a:r>
              <a:rPr lang="en-US">
                <a:latin typeface="Avenir"/>
                <a:ea typeface="Avenir"/>
                <a:cs typeface="Avenir"/>
                <a:sym typeface="Avenir"/>
              </a:rPr>
              <a:t>Conducting a Media Audit of your classroom materials can help you see where learners will feel seen and help you identify media to add or replace as you plan. Encouraging learners to participate in a media audit or a media “looking” exercise can help them identify media that helps them feel better about themselves. Understanding others and seeing oneself reflected in media can help build belonging.</a:t>
            </a:r>
            <a:endParaRPr b="1">
              <a:latin typeface="Avenir"/>
              <a:ea typeface="Avenir"/>
              <a:cs typeface="Avenir"/>
              <a:sym typeface="Avenir"/>
            </a:endParaRPr>
          </a:p>
          <a:p>
            <a:pPr indent="0" lvl="0" marL="0" rtl="0" algn="l">
              <a:lnSpc>
                <a:spcPct val="100000"/>
              </a:lnSpc>
              <a:spcBef>
                <a:spcPts val="0"/>
              </a:spcBef>
              <a:spcAft>
                <a:spcPts val="0"/>
              </a:spcAft>
              <a:buSzPts val="1400"/>
              <a:buNone/>
            </a:pPr>
            <a:r>
              <a:t/>
            </a:r>
            <a:endParaRPr/>
          </a:p>
        </p:txBody>
      </p:sp>
      <p:sp>
        <p:nvSpPr>
          <p:cNvPr id="175" name="Google Shape;175;g3f566dc111e_0_15: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39:notes"/>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39: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f572134d09_1_2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HANDOUT #2 Active Listening Handout </a:t>
            </a:r>
            <a:endParaRPr/>
          </a:p>
        </p:txBody>
      </p:sp>
      <p:sp>
        <p:nvSpPr>
          <p:cNvPr id="196" name="Google Shape;196;g3f572134d09_1_2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a09f9870db_0_1: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g3a09f9870db_0_1: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a09f9870db_0_3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g3a09f9870db_0_3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f080262c8b_0_2: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100">
                <a:highlight>
                  <a:srgbClr val="FFFFFF"/>
                </a:highlight>
                <a:latin typeface="Arial"/>
                <a:ea typeface="Arial"/>
                <a:cs typeface="Arial"/>
                <a:sym typeface="Arial"/>
              </a:rPr>
              <a:t>Frame.io</a:t>
            </a:r>
            <a:r>
              <a:rPr b="1" lang="en-US" sz="1100">
                <a:solidFill>
                  <a:srgbClr val="222222"/>
                </a:solidFill>
                <a:highlight>
                  <a:srgbClr val="FFFFFF"/>
                </a:highlight>
                <a:latin typeface="Arial"/>
                <a:ea typeface="Arial"/>
                <a:cs typeface="Arial"/>
                <a:sym typeface="Arial"/>
              </a:rPr>
              <a:t> Link to El Regreso:</a:t>
            </a:r>
            <a:r>
              <a:rPr lang="en-US" sz="1100">
                <a:solidFill>
                  <a:srgbClr val="222222"/>
                </a:solidFill>
                <a:highlight>
                  <a:srgbClr val="FFFFFF"/>
                </a:highlight>
                <a:latin typeface="Arial"/>
                <a:ea typeface="Arial"/>
                <a:cs typeface="Arial"/>
                <a:sym typeface="Arial"/>
              </a:rPr>
              <a:t> </a:t>
            </a:r>
            <a:r>
              <a:rPr lang="en-US" sz="1100" u="sng">
                <a:solidFill>
                  <a:srgbClr val="1155CC"/>
                </a:solidFill>
                <a:highlight>
                  <a:srgbClr val="FFFFFF"/>
                </a:highlight>
                <a:latin typeface="Arial"/>
                <a:ea typeface="Arial"/>
                <a:cs typeface="Arial"/>
                <a:sym typeface="Arial"/>
                <a:hlinkClick r:id="rId2">
                  <a:extLst>
                    <a:ext uri="{A12FA001-AC4F-418D-AE19-62706E023703}">
                      <ahyp:hlinkClr val="tx"/>
                    </a:ext>
                  </a:extLst>
                </a:hlinkClick>
              </a:rPr>
              <a:t>https://f.io/n8Bfbzs7</a:t>
            </a:r>
            <a:endParaRPr sz="1100" u="sng">
              <a:solidFill>
                <a:srgbClr val="1155CC"/>
              </a:solidFill>
              <a:highlight>
                <a:srgbClr val="FFFFFF"/>
              </a:highlight>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solidFill>
                  <a:srgbClr val="222222"/>
                </a:solidFill>
                <a:highlight>
                  <a:srgbClr val="FFFFFF"/>
                </a:highlight>
                <a:latin typeface="Arial"/>
                <a:ea typeface="Arial"/>
                <a:cs typeface="Arial"/>
                <a:sym typeface="Arial"/>
              </a:rPr>
              <a:t>Password:</a:t>
            </a:r>
            <a:r>
              <a:rPr lang="en-US" sz="1100">
                <a:solidFill>
                  <a:srgbClr val="222222"/>
                </a:solidFill>
                <a:highlight>
                  <a:srgbClr val="FFFFFF"/>
                </a:highlight>
                <a:latin typeface="Arial"/>
                <a:ea typeface="Arial"/>
                <a:cs typeface="Arial"/>
                <a:sym typeface="Arial"/>
              </a:rPr>
              <a:t> JIF2026</a:t>
            </a:r>
            <a:br>
              <a:rPr lang="en-US" sz="1100">
                <a:solidFill>
                  <a:srgbClr val="222222"/>
                </a:solidFill>
                <a:highlight>
                  <a:srgbClr val="FFFFFF"/>
                </a:highlight>
                <a:latin typeface="Arial"/>
                <a:ea typeface="Arial"/>
                <a:cs typeface="Arial"/>
                <a:sym typeface="Arial"/>
              </a:rPr>
            </a:br>
            <a:r>
              <a:rPr lang="en-US" sz="1100">
                <a:solidFill>
                  <a:srgbClr val="222222"/>
                </a:solidFill>
                <a:highlight>
                  <a:srgbClr val="FFFFFF"/>
                </a:highlight>
                <a:latin typeface="Arial"/>
                <a:ea typeface="Arial"/>
                <a:cs typeface="Arial"/>
                <a:sym typeface="Arial"/>
              </a:rPr>
              <a:t>Expires September 30, 2026</a:t>
            </a:r>
            <a:endParaRPr sz="1100">
              <a:solidFill>
                <a:srgbClr val="222222"/>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227" name="Google Shape;227;g3f080262c8b_0_2: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f572134d09_1_9: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100">
                <a:highlight>
                  <a:srgbClr val="FFFFFF"/>
                </a:highlight>
                <a:latin typeface="Arial"/>
                <a:ea typeface="Arial"/>
                <a:cs typeface="Arial"/>
                <a:sym typeface="Arial"/>
              </a:rPr>
              <a:t>Frame.io</a:t>
            </a:r>
            <a:r>
              <a:rPr b="1" lang="en-US" sz="1100">
                <a:solidFill>
                  <a:srgbClr val="222222"/>
                </a:solidFill>
                <a:highlight>
                  <a:srgbClr val="FFFFFF"/>
                </a:highlight>
                <a:latin typeface="Arial"/>
                <a:ea typeface="Arial"/>
                <a:cs typeface="Arial"/>
                <a:sym typeface="Arial"/>
              </a:rPr>
              <a:t> Link to El Regreso:</a:t>
            </a:r>
            <a:r>
              <a:rPr lang="en-US" sz="1100">
                <a:solidFill>
                  <a:srgbClr val="222222"/>
                </a:solidFill>
                <a:highlight>
                  <a:srgbClr val="FFFFFF"/>
                </a:highlight>
                <a:latin typeface="Arial"/>
                <a:ea typeface="Arial"/>
                <a:cs typeface="Arial"/>
                <a:sym typeface="Arial"/>
              </a:rPr>
              <a:t> </a:t>
            </a:r>
            <a:r>
              <a:rPr lang="en-US" sz="1100" u="sng">
                <a:solidFill>
                  <a:srgbClr val="1155CC"/>
                </a:solidFill>
                <a:highlight>
                  <a:srgbClr val="FFFFFF"/>
                </a:highlight>
                <a:latin typeface="Arial"/>
                <a:ea typeface="Arial"/>
                <a:cs typeface="Arial"/>
                <a:sym typeface="Arial"/>
                <a:hlinkClick r:id="rId2">
                  <a:extLst>
                    <a:ext uri="{A12FA001-AC4F-418D-AE19-62706E023703}">
                      <ahyp:hlinkClr val="tx"/>
                    </a:ext>
                  </a:extLst>
                </a:hlinkClick>
              </a:rPr>
              <a:t>https://f.io/n8Bfbzs7</a:t>
            </a:r>
            <a:endParaRPr sz="1100" u="sng">
              <a:solidFill>
                <a:srgbClr val="1155CC"/>
              </a:solidFill>
              <a:highlight>
                <a:srgbClr val="FFFFFF"/>
              </a:highlight>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solidFill>
                  <a:srgbClr val="222222"/>
                </a:solidFill>
                <a:highlight>
                  <a:srgbClr val="FFFFFF"/>
                </a:highlight>
                <a:latin typeface="Arial"/>
                <a:ea typeface="Arial"/>
                <a:cs typeface="Arial"/>
                <a:sym typeface="Arial"/>
              </a:rPr>
              <a:t>Password:</a:t>
            </a:r>
            <a:r>
              <a:rPr lang="en-US" sz="1100">
                <a:solidFill>
                  <a:srgbClr val="222222"/>
                </a:solidFill>
                <a:highlight>
                  <a:srgbClr val="FFFFFF"/>
                </a:highlight>
                <a:latin typeface="Arial"/>
                <a:ea typeface="Arial"/>
                <a:cs typeface="Arial"/>
                <a:sym typeface="Arial"/>
              </a:rPr>
              <a:t> JIF2026</a:t>
            </a:r>
            <a:br>
              <a:rPr lang="en-US" sz="1100">
                <a:solidFill>
                  <a:srgbClr val="222222"/>
                </a:solidFill>
                <a:highlight>
                  <a:srgbClr val="FFFFFF"/>
                </a:highlight>
                <a:latin typeface="Arial"/>
                <a:ea typeface="Arial"/>
                <a:cs typeface="Arial"/>
                <a:sym typeface="Arial"/>
              </a:rPr>
            </a:br>
            <a:r>
              <a:rPr lang="en-US" sz="1100">
                <a:solidFill>
                  <a:srgbClr val="222222"/>
                </a:solidFill>
                <a:highlight>
                  <a:srgbClr val="FFFFFF"/>
                </a:highlight>
                <a:latin typeface="Arial"/>
                <a:ea typeface="Arial"/>
                <a:cs typeface="Arial"/>
                <a:sym typeface="Arial"/>
              </a:rPr>
              <a:t>Expires September 30, 2026</a:t>
            </a:r>
            <a:endParaRPr/>
          </a:p>
        </p:txBody>
      </p:sp>
      <p:sp>
        <p:nvSpPr>
          <p:cNvPr id="238" name="Google Shape;238;g3f572134d09_1_9: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a09f9870db_0_42: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g3a09f9870db_0_42: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9eb5ca6a60_0_2: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g39eb5ca6a60_0_2: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4: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DACA is a good example of this. </a:t>
            </a:r>
            <a:endParaRPr/>
          </a:p>
        </p:txBody>
      </p:sp>
      <p:sp>
        <p:nvSpPr>
          <p:cNvPr id="270" name="Google Shape;270;p4: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5:notes"/>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p5: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f97789ca15_0_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 from Library of Congress</a:t>
            </a:r>
            <a:endParaRPr/>
          </a:p>
        </p:txBody>
      </p:sp>
      <p:sp>
        <p:nvSpPr>
          <p:cNvPr id="290" name="Google Shape;290;g3f97789ca15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40:notes"/>
          <p:cNvSpPr txBox="1"/>
          <p:nvPr>
            <p:ph idx="1" type="body"/>
          </p:nvPr>
        </p:nvSpPr>
        <p:spPr>
          <a:xfrm>
            <a:off x="701675" y="4421188"/>
            <a:ext cx="5619750" cy="41894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Hershawna</a:t>
            </a:r>
            <a:endParaRPr/>
          </a:p>
        </p:txBody>
      </p:sp>
      <p:sp>
        <p:nvSpPr>
          <p:cNvPr id="298" name="Google Shape;298;p40: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98a6c54c77_0_1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g398a6c54c77_0_1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98a6c54c77_0_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sz="1100">
                <a:latin typeface="Arial"/>
                <a:ea typeface="Arial"/>
                <a:cs typeface="Arial"/>
                <a:sym typeface="Arial"/>
              </a:rPr>
              <a:t>Research mapping</a:t>
            </a:r>
            <a:r>
              <a:rPr lang="en-US" sz="1100">
                <a:latin typeface="Arial"/>
                <a:ea typeface="Arial"/>
                <a:cs typeface="Arial"/>
                <a:sym typeface="Arial"/>
              </a:rPr>
              <a:t> is the process of writing down what you already know about a topic, what you’re wondering, what you still need to find out, and possible sources to help find the information you are seeking. It helps you plan your research step-by-step instead of getting overwhelmed.</a:t>
            </a:r>
            <a:endParaRPr sz="1100">
              <a:latin typeface="Arial"/>
              <a:ea typeface="Arial"/>
              <a:cs typeface="Arial"/>
              <a:sym typeface="Arial"/>
            </a:endParaRPr>
          </a:p>
          <a:p>
            <a:pPr indent="0" lvl="0" marL="0" rtl="0" algn="l">
              <a:lnSpc>
                <a:spcPct val="100000"/>
              </a:lnSpc>
              <a:spcBef>
                <a:spcPts val="0"/>
              </a:spcBef>
              <a:spcAft>
                <a:spcPts val="0"/>
              </a:spcAft>
              <a:buSzPts val="1400"/>
              <a:buNone/>
            </a:pPr>
            <a:r>
              <a:t/>
            </a:r>
            <a:endParaRPr sz="1100">
              <a:latin typeface="Arial"/>
              <a:ea typeface="Arial"/>
              <a:cs typeface="Arial"/>
              <a:sym typeface="Arial"/>
            </a:endParaRPr>
          </a:p>
        </p:txBody>
      </p:sp>
      <p:sp>
        <p:nvSpPr>
          <p:cNvPr id="319" name="Google Shape;319;g398a6c54c77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f9732f9869_0_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latin typeface="Arial"/>
                <a:ea typeface="Arial"/>
                <a:cs typeface="Arial"/>
                <a:sym typeface="Arial"/>
              </a:rPr>
              <a:t>Library of Congress Wizard of Oz:</a:t>
            </a:r>
            <a:r>
              <a:rPr lang="en-US" sz="1100" u="sng">
                <a:solidFill>
                  <a:schemeClr val="hlink"/>
                </a:solidFill>
                <a:latin typeface="Arial"/>
                <a:ea typeface="Arial"/>
                <a:cs typeface="Arial"/>
                <a:sym typeface="Arial"/>
                <a:hlinkClick r:id="rId2"/>
              </a:rPr>
              <a:t> https://www.loc.gov/exhibits/oz/ozsect2.html</a:t>
            </a:r>
            <a:endParaRPr sz="1100">
              <a:latin typeface="Arial"/>
              <a:ea typeface="Arial"/>
              <a:cs typeface="Arial"/>
              <a:sym typeface="Arial"/>
            </a:endParaRPr>
          </a:p>
        </p:txBody>
      </p:sp>
      <p:sp>
        <p:nvSpPr>
          <p:cNvPr id="330" name="Google Shape;330;g3f9732f9869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98a6c54c77_0_2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0" name="Google Shape;340;g398a6c54c77_0_2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98a6c54c77_0_3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g398a6c54c77_0_3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98a6c54c77_0_4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2" name="Google Shape;362;g398a6c54c77_0_4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f572134d09_1_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HANDOUT 3: Using Film for Project Based Learning </a:t>
            </a:r>
            <a:endParaRPr/>
          </a:p>
          <a:p>
            <a:pPr indent="0" lvl="0" marL="0" rtl="0" algn="l">
              <a:lnSpc>
                <a:spcPct val="100000"/>
              </a:lnSpc>
              <a:spcBef>
                <a:spcPts val="0"/>
              </a:spcBef>
              <a:spcAft>
                <a:spcPts val="0"/>
              </a:spcAft>
              <a:buSzPts val="1400"/>
              <a:buNone/>
            </a:pPr>
            <a:r>
              <a:rPr lang="en-US"/>
              <a:t>HANDOUT 4: </a:t>
            </a:r>
            <a:r>
              <a:rPr lang="en-US"/>
              <a:t>Using Film for Project Based Learning_Blank</a:t>
            </a:r>
            <a:endParaRPr/>
          </a:p>
        </p:txBody>
      </p:sp>
      <p:sp>
        <p:nvSpPr>
          <p:cNvPr id="374" name="Google Shape;374;g3f572134d09_1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f566dc111e_0_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 from Library of Congress</a:t>
            </a:r>
            <a:endParaRPr/>
          </a:p>
        </p:txBody>
      </p:sp>
      <p:sp>
        <p:nvSpPr>
          <p:cNvPr id="384" name="Google Shape;384;g3f566dc111e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f566dc111e_0_3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 from Library of Congress</a:t>
            </a:r>
            <a:endParaRPr/>
          </a:p>
        </p:txBody>
      </p:sp>
      <p:sp>
        <p:nvSpPr>
          <p:cNvPr id="392" name="Google Shape;392;g3f566dc111e_0_3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7: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7:notes"/>
          <p:cNvSpPr/>
          <p:nvPr>
            <p:ph idx="2" type="sldImg"/>
          </p:nvPr>
        </p:nvSpPr>
        <p:spPr>
          <a:xfrm>
            <a:off x="1184275" y="698500"/>
            <a:ext cx="4654550" cy="34909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a09f9870db_0_52: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 from Library of Congress  </a:t>
            </a:r>
            <a:endParaRPr/>
          </a:p>
        </p:txBody>
      </p:sp>
      <p:sp>
        <p:nvSpPr>
          <p:cNvPr id="414" name="Google Shape;414;g3a09f9870db_0_52: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f572134d09_0_0:notes"/>
          <p:cNvSpPr txBox="1"/>
          <p:nvPr>
            <p:ph idx="1" type="body"/>
          </p:nvPr>
        </p:nvSpPr>
        <p:spPr>
          <a:xfrm>
            <a:off x="701675" y="4421188"/>
            <a:ext cx="5619900" cy="4189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 from Library of Congress</a:t>
            </a:r>
            <a:endParaRPr/>
          </a:p>
        </p:txBody>
      </p:sp>
      <p:sp>
        <p:nvSpPr>
          <p:cNvPr id="423" name="Google Shape;423;g3f572134d09_0_0:notes"/>
          <p:cNvSpPr/>
          <p:nvPr>
            <p:ph idx="2" type="sldImg"/>
          </p:nvPr>
        </p:nvSpPr>
        <p:spPr>
          <a:xfrm>
            <a:off x="1184275" y="698500"/>
            <a:ext cx="4654500" cy="3490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1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2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2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2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2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2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6"/>
          <p:cNvSpPr/>
          <p:nvPr>
            <p:ph idx="2" type="pic"/>
          </p:nvPr>
        </p:nvSpPr>
        <p:spPr>
          <a:xfrm>
            <a:off x="1792288" y="612775"/>
            <a:ext cx="5486400" cy="4114800"/>
          </a:xfrm>
          <a:prstGeom prst="rect">
            <a:avLst/>
          </a:prstGeom>
          <a:noFill/>
          <a:ln>
            <a:noFill/>
          </a:ln>
        </p:spPr>
      </p:sp>
      <p:sp>
        <p:nvSpPr>
          <p:cNvPr id="68" name="Google Shape;68;p2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7"/>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8"/>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8"/>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1" name="Shape 91"/>
        <p:cNvGrpSpPr/>
        <p:nvPr/>
      </p:nvGrpSpPr>
      <p:grpSpPr>
        <a:xfrm>
          <a:off x="0" y="0"/>
          <a:ext cx="0" cy="0"/>
          <a:chOff x="0" y="0"/>
          <a:chExt cx="0" cy="0"/>
        </a:xfrm>
      </p:grpSpPr>
      <p:sp>
        <p:nvSpPr>
          <p:cNvPr id="92" name="Google Shape;92;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5" name="Shape 95"/>
        <p:cNvGrpSpPr/>
        <p:nvPr/>
      </p:nvGrpSpPr>
      <p:grpSpPr>
        <a:xfrm>
          <a:off x="0" y="0"/>
          <a:ext cx="0" cy="0"/>
          <a:chOff x="0" y="0"/>
          <a:chExt cx="0" cy="0"/>
        </a:xfrm>
      </p:grpSpPr>
      <p:sp>
        <p:nvSpPr>
          <p:cNvPr id="96" name="Google Shape;96;p3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lt1"/>
              </a:buClr>
              <a:buSzPts val="4000"/>
              <a:buFont typeface="PT Sans"/>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98" name="Google Shape;98;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1" name="Shape 101"/>
        <p:cNvGrpSpPr/>
        <p:nvPr/>
      </p:nvGrpSpPr>
      <p:grpSpPr>
        <a:xfrm>
          <a:off x="0" y="0"/>
          <a:ext cx="0" cy="0"/>
          <a:chOff x="0" y="0"/>
          <a:chExt cx="0" cy="0"/>
        </a:xfrm>
      </p:grpSpPr>
      <p:sp>
        <p:nvSpPr>
          <p:cNvPr id="102" name="Google Shape;102;p32"/>
          <p:cNvSpPr txBox="1"/>
          <p:nvPr>
            <p:ph type="title"/>
          </p:nvPr>
        </p:nvSpPr>
        <p:spPr>
          <a:xfrm>
            <a:off x="1447800" y="381000"/>
            <a:ext cx="7239000" cy="7620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04" name="Google Shape;104;p3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05" name="Google Shape;105;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8" name="Shape 108"/>
        <p:cNvGrpSpPr/>
        <p:nvPr/>
      </p:nvGrpSpPr>
      <p:grpSpPr>
        <a:xfrm>
          <a:off x="0" y="0"/>
          <a:ext cx="0" cy="0"/>
          <a:chOff x="0" y="0"/>
          <a:chExt cx="0" cy="0"/>
        </a:xfrm>
      </p:grpSpPr>
      <p:sp>
        <p:nvSpPr>
          <p:cNvPr id="109" name="Google Shape;109;p33"/>
          <p:cNvSpPr txBox="1"/>
          <p:nvPr>
            <p:ph type="title"/>
          </p:nvPr>
        </p:nvSpPr>
        <p:spPr>
          <a:xfrm>
            <a:off x="1447800" y="381000"/>
            <a:ext cx="7239000" cy="7620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4400"/>
              <a:buFont typeface="PT San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11" name="Google Shape;111;p3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12" name="Google Shape;112;p3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13" name="Google Shape;113;p3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14" name="Google Shape;114;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7" name="Shape 117"/>
        <p:cNvGrpSpPr/>
        <p:nvPr/>
      </p:nvGrpSpPr>
      <p:grpSpPr>
        <a:xfrm>
          <a:off x="0" y="0"/>
          <a:ext cx="0" cy="0"/>
          <a:chOff x="0" y="0"/>
          <a:chExt cx="0" cy="0"/>
        </a:xfrm>
      </p:grpSpPr>
      <p:sp>
        <p:nvSpPr>
          <p:cNvPr id="118" name="Google Shape;118;p34"/>
          <p:cNvSpPr txBox="1"/>
          <p:nvPr>
            <p:ph type="title"/>
          </p:nvPr>
        </p:nvSpPr>
        <p:spPr>
          <a:xfrm>
            <a:off x="1447800" y="381000"/>
            <a:ext cx="7239000" cy="7620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2" name="Shape 122"/>
        <p:cNvGrpSpPr/>
        <p:nvPr/>
      </p:nvGrpSpPr>
      <p:grpSpPr>
        <a:xfrm>
          <a:off x="0" y="0"/>
          <a:ext cx="0" cy="0"/>
          <a:chOff x="0" y="0"/>
          <a:chExt cx="0" cy="0"/>
        </a:xfrm>
      </p:grpSpPr>
      <p:sp>
        <p:nvSpPr>
          <p:cNvPr id="123" name="Google Shape;123;p3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2000"/>
              <a:buFont typeface="PT Sans"/>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125" name="Google Shape;125;p3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26" name="Google Shape;126;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2000"/>
              <a:buFont typeface="PT Sans"/>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p:nvPr>
            <p:ph idx="2" type="pic"/>
          </p:nvPr>
        </p:nvSpPr>
        <p:spPr>
          <a:xfrm>
            <a:off x="1792288" y="612775"/>
            <a:ext cx="5486400" cy="4114800"/>
          </a:xfrm>
          <a:prstGeom prst="rect">
            <a:avLst/>
          </a:prstGeom>
          <a:noFill/>
          <a:ln>
            <a:noFill/>
          </a:ln>
        </p:spPr>
      </p:sp>
      <p:sp>
        <p:nvSpPr>
          <p:cNvPr id="132" name="Google Shape;132;p3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33" name="Google Shape;133;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447800" y="381000"/>
            <a:ext cx="7239000" cy="7620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9" name="Google Shape;139;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2" name="Shape 142"/>
        <p:cNvGrpSpPr/>
        <p:nvPr/>
      </p:nvGrpSpPr>
      <p:grpSpPr>
        <a:xfrm>
          <a:off x="0" y="0"/>
          <a:ext cx="0" cy="0"/>
          <a:chOff x="0" y="0"/>
          <a:chExt cx="0" cy="0"/>
        </a:xfrm>
      </p:grpSpPr>
      <p:sp>
        <p:nvSpPr>
          <p:cNvPr id="143" name="Google Shape;143;p38"/>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38"/>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5" name="Google Shape;145;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8" name="Shape 148"/>
        <p:cNvGrpSpPr/>
        <p:nvPr/>
      </p:nvGrpSpPr>
      <p:grpSpPr>
        <a:xfrm>
          <a:off x="0" y="0"/>
          <a:ext cx="0" cy="0"/>
          <a:chOff x="0" y="0"/>
          <a:chExt cx="0" cy="0"/>
        </a:xfrm>
      </p:grpSpPr>
      <p:sp>
        <p:nvSpPr>
          <p:cNvPr id="149" name="Google Shape;149;g3f578663970_0_95"/>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g3f578663970_0_95"/>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g3f578663970_0_95"/>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3f578663970_0_95"/>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g3f578663970_0_95"/>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2.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pic>
        <p:nvPicPr>
          <p:cNvPr descr="\\BROADFS\Data\BT SHARED\Journeys In Film\JiF_1 Layout 50 with strip with glow logo in bar strip left.png" id="85" name="Google Shape;85;p17"/>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86" name="Google Shape;86;p17"/>
          <p:cNvSpPr txBox="1"/>
          <p:nvPr>
            <p:ph type="title"/>
          </p:nvPr>
        </p:nvSpPr>
        <p:spPr>
          <a:xfrm>
            <a:off x="1447800" y="381000"/>
            <a:ext cx="7239000" cy="7620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4400"/>
              <a:buFont typeface="PT Sans"/>
              <a:buNone/>
              <a:defRPr b="0" i="0" sz="4400" u="none" cap="none" strike="noStrike">
                <a:solidFill>
                  <a:schemeClr val="lt1"/>
                </a:solidFill>
                <a:latin typeface="PT Sans"/>
                <a:ea typeface="PT Sans"/>
                <a:cs typeface="PT Sans"/>
                <a:sym typeface="PT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7" name="Google Shape;87;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PT Sans"/>
                <a:ea typeface="PT Sans"/>
                <a:cs typeface="PT Sans"/>
                <a:sym typeface="PT Sans"/>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PT Sans"/>
                <a:ea typeface="PT Sans"/>
                <a:cs typeface="PT Sans"/>
                <a:sym typeface="PT Sans"/>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PT Sans"/>
                <a:ea typeface="PT Sans"/>
                <a:cs typeface="PT Sans"/>
                <a:sym typeface="PT Sans"/>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PT Sans"/>
                <a:ea typeface="PT Sans"/>
                <a:cs typeface="PT Sans"/>
                <a:sym typeface="PT Sans"/>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PT Sans"/>
                <a:ea typeface="PT Sans"/>
                <a:cs typeface="PT Sans"/>
                <a:sym typeface="PT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PT Sans"/>
                <a:ea typeface="PT Sans"/>
                <a:cs typeface="PT Sans"/>
                <a:sym typeface="PT Sans"/>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PT Sans"/>
                <a:ea typeface="PT Sans"/>
                <a:cs typeface="PT Sans"/>
                <a:sym typeface="PT Sans"/>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PT Sans"/>
                <a:ea typeface="PT Sans"/>
                <a:cs typeface="PT Sans"/>
                <a:sym typeface="PT Sans"/>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PT Sans"/>
                <a:ea typeface="PT Sans"/>
                <a:cs typeface="PT Sans"/>
                <a:sym typeface="PT Sans"/>
              </a:defRPr>
            </a:lvl9pPr>
          </a:lstStyle>
          <a:p/>
        </p:txBody>
      </p:sp>
      <p:sp>
        <p:nvSpPr>
          <p:cNvPr id="88" name="Google Shape;8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PT Sans"/>
                <a:ea typeface="PT Sans"/>
                <a:cs typeface="PT Sans"/>
                <a:sym typeface="PT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9pPr>
          </a:lstStyle>
          <a:p/>
        </p:txBody>
      </p:sp>
      <p:sp>
        <p:nvSpPr>
          <p:cNvPr id="89" name="Google Shape;8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PT Sans"/>
                <a:ea typeface="PT Sans"/>
                <a:cs typeface="PT Sans"/>
                <a:sym typeface="PT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PT Sans"/>
                <a:ea typeface="PT Sans"/>
                <a:cs typeface="PT Sans"/>
                <a:sym typeface="PT Sans"/>
              </a:defRPr>
            </a:lvl9pPr>
          </a:lstStyle>
          <a:p/>
        </p:txBody>
      </p:sp>
      <p:sp>
        <p:nvSpPr>
          <p:cNvPr id="90" name="Google Shape;9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PT Sans"/>
                <a:ea typeface="PT Sans"/>
                <a:cs typeface="PT Sans"/>
                <a:sym typeface="PT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5.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hyperlink" Target="http://www.youtube.com/watch?v=B_NxcdXZKtM" TargetMode="External"/><Relationship Id="rId5"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7.png"/><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20.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16.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12.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14.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28.png"/><Relationship Id="rId5"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23.png"/><Relationship Id="rId5"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24.jpg"/><Relationship Id="rId5" Type="http://schemas.openxmlformats.org/officeDocument/2006/relationships/image" Target="../media/image29.jpg"/><Relationship Id="rId6" Type="http://schemas.openxmlformats.org/officeDocument/2006/relationships/image" Target="../media/image22.jpg"/><Relationship Id="rId7"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31.png"/><Relationship Id="rId5" Type="http://schemas.openxmlformats.org/officeDocument/2006/relationships/image" Target="../media/image30.png"/><Relationship Id="rId6"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BROADFS\Data\BT SHARED\Journeys In Film\JiF_1Cover - adjusted.png" id="159" name="Google Shape;159;p1"/>
          <p:cNvPicPr preferRelativeResize="0"/>
          <p:nvPr/>
        </p:nvPicPr>
        <p:blipFill rotWithShape="1">
          <a:blip r:embed="rId3">
            <a:alphaModFix/>
          </a:blip>
          <a:srcRect b="0" l="0" r="0" t="0"/>
          <a:stretch/>
        </p:blipFill>
        <p:spPr>
          <a:xfrm>
            <a:off x="0" y="-66675"/>
            <a:ext cx="9144000" cy="6858000"/>
          </a:xfrm>
          <a:prstGeom prst="rect">
            <a:avLst/>
          </a:prstGeom>
          <a:noFill/>
          <a:ln>
            <a:noFill/>
          </a:ln>
        </p:spPr>
      </p:pic>
      <p:sp>
        <p:nvSpPr>
          <p:cNvPr id="160" name="Google Shape;160;p1"/>
          <p:cNvSpPr/>
          <p:nvPr/>
        </p:nvSpPr>
        <p:spPr>
          <a:xfrm>
            <a:off x="0" y="5229225"/>
            <a:ext cx="9144000" cy="1647900"/>
          </a:xfrm>
          <a:prstGeom prst="rect">
            <a:avLst/>
          </a:prstGeom>
          <a:solidFill>
            <a:srgbClr val="262626"/>
          </a:solidFill>
          <a:ln>
            <a:noFill/>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FFFFFF"/>
                </a:solidFill>
                <a:latin typeface="Raleway"/>
                <a:ea typeface="Raleway"/>
                <a:cs typeface="Raleway"/>
                <a:sym typeface="Raleway"/>
              </a:rPr>
              <a:t>THE </a:t>
            </a:r>
            <a:r>
              <a:rPr b="1" lang="en-US" sz="4000">
                <a:solidFill>
                  <a:srgbClr val="FFFFFF"/>
                </a:solidFill>
                <a:latin typeface="Raleway"/>
                <a:ea typeface="Raleway"/>
                <a:cs typeface="Raleway"/>
                <a:sym typeface="Raleway"/>
              </a:rPr>
              <a:t>ART OF INQUIRY</a:t>
            </a:r>
            <a:endParaRPr/>
          </a:p>
        </p:txBody>
      </p:sp>
      <p:sp>
        <p:nvSpPr>
          <p:cNvPr id="161" name="Google Shape;161;p1"/>
          <p:cNvSpPr/>
          <p:nvPr/>
        </p:nvSpPr>
        <p:spPr>
          <a:xfrm>
            <a:off x="4156837" y="136525"/>
            <a:ext cx="4792725" cy="43113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2" name="Google Shape;162;p1"/>
          <p:cNvPicPr preferRelativeResize="0"/>
          <p:nvPr/>
        </p:nvPicPr>
        <p:blipFill rotWithShape="1">
          <a:blip r:embed="rId4">
            <a:alphaModFix/>
          </a:blip>
          <a:srcRect b="0" l="0" r="0" t="0"/>
          <a:stretch/>
        </p:blipFill>
        <p:spPr>
          <a:xfrm>
            <a:off x="4814787" y="268688"/>
            <a:ext cx="3726125" cy="3726125"/>
          </a:xfrm>
          <a:prstGeom prst="rect">
            <a:avLst/>
          </a:prstGeom>
          <a:noFill/>
          <a:ln>
            <a:noFill/>
          </a:ln>
          <a:effectLst>
            <a:outerShdw blurRad="40000" rotWithShape="0" dir="5400000" dist="23000">
              <a:srgbClr val="000000">
                <a:alpha val="3451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66" name="Shape 166"/>
        <p:cNvGrpSpPr/>
        <p:nvPr/>
      </p:nvGrpSpPr>
      <p:grpSpPr>
        <a:xfrm>
          <a:off x="0" y="0"/>
          <a:ext cx="0" cy="0"/>
          <a:chOff x="0" y="0"/>
          <a:chExt cx="0" cy="0"/>
        </a:xfrm>
      </p:grpSpPr>
      <p:sp>
        <p:nvSpPr>
          <p:cNvPr id="167" name="Google Shape;167;g3a0029f6897_0_1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68" name="Google Shape;168;g3a0029f6897_0_11"/>
          <p:cNvSpPr txBox="1"/>
          <p:nvPr/>
        </p:nvSpPr>
        <p:spPr>
          <a:xfrm>
            <a:off x="1529475" y="381000"/>
            <a:ext cx="7605900" cy="7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T Sans"/>
              <a:buNone/>
            </a:pPr>
            <a:r>
              <a:rPr lang="en-US" sz="2800">
                <a:solidFill>
                  <a:schemeClr val="lt1"/>
                </a:solidFill>
                <a:latin typeface="PT Sans"/>
                <a:ea typeface="PT Sans"/>
                <a:cs typeface="PT Sans"/>
                <a:sym typeface="PT Sans"/>
              </a:rPr>
              <a:t>Why Film? </a:t>
            </a:r>
            <a:endParaRPr b="0" i="0" sz="1400" u="none" cap="none" strike="noStrike">
              <a:solidFill>
                <a:srgbClr val="000000"/>
              </a:solidFill>
              <a:latin typeface="Arial"/>
              <a:ea typeface="Arial"/>
              <a:cs typeface="Arial"/>
              <a:sym typeface="Arial"/>
            </a:endParaRPr>
          </a:p>
        </p:txBody>
      </p:sp>
      <p:sp>
        <p:nvSpPr>
          <p:cNvPr id="169" name="Google Shape;169;g3a0029f6897_0_11"/>
          <p:cNvSpPr/>
          <p:nvPr/>
        </p:nvSpPr>
        <p:spPr>
          <a:xfrm>
            <a:off x="362475" y="401100"/>
            <a:ext cx="1077600" cy="721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0" name="Google Shape;170;g3a0029f6897_0_11"/>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171" name="Google Shape;171;g3a0029f6897_0_11"/>
          <p:cNvSpPr txBox="1"/>
          <p:nvPr/>
        </p:nvSpPr>
        <p:spPr>
          <a:xfrm>
            <a:off x="1240875" y="3628200"/>
            <a:ext cx="7336800" cy="13842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“We are who we are. Where we were born, who we were born as, how we were raised. We are kind of stuck inside that person, and the purpose of civilization and growth is to be able to reach out and empathize a little bit with other people, find out what makes them tick, what they care about. </a:t>
            </a:r>
            <a:r>
              <a:rPr b="1" lang="en-US" sz="1800">
                <a:solidFill>
                  <a:schemeClr val="dk1"/>
                </a:solidFill>
                <a:latin typeface="PT Sans"/>
                <a:ea typeface="PT Sans"/>
                <a:cs typeface="PT Sans"/>
                <a:sym typeface="PT Sans"/>
              </a:rPr>
              <a:t>For me, the movies are like a machine that generates empathy…</a:t>
            </a:r>
            <a:endParaRPr b="1"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It helps us to identify with the people who are sharing this journey with us. And that, to me, is the most noble thing that good movies can do and it’s a reason to encourage them and to support them and to go to them.” </a:t>
            </a:r>
            <a:endParaRPr sz="1800">
              <a:solidFill>
                <a:schemeClr val="dk1"/>
              </a:solidFill>
              <a:latin typeface="PT Sans"/>
              <a:ea typeface="PT Sans"/>
              <a:cs typeface="PT Sans"/>
              <a:sym typeface="PT Sans"/>
            </a:endParaRPr>
          </a:p>
          <a:p>
            <a:pPr indent="457200" lvl="0" marL="2286000" rtl="0" algn="just">
              <a:lnSpc>
                <a:spcPct val="115000"/>
              </a:lnSpc>
              <a:spcBef>
                <a:spcPts val="0"/>
              </a:spcBef>
              <a:spcAft>
                <a:spcPts val="0"/>
              </a:spcAft>
              <a:buNone/>
            </a:pPr>
            <a:r>
              <a:t/>
            </a:r>
            <a:endParaRPr sz="1000">
              <a:solidFill>
                <a:schemeClr val="dk1"/>
              </a:solidFill>
              <a:latin typeface="PT Sans"/>
              <a:ea typeface="PT Sans"/>
              <a:cs typeface="PT Sans"/>
              <a:sym typeface="PT Sans"/>
            </a:endParaRPr>
          </a:p>
          <a:p>
            <a:pPr indent="457200" lvl="0" marL="2286000" rtl="0" algn="just">
              <a:lnSpc>
                <a:spcPct val="115000"/>
              </a:lnSpc>
              <a:spcBef>
                <a:spcPts val="0"/>
              </a:spcBef>
              <a:spcAft>
                <a:spcPts val="0"/>
              </a:spcAft>
              <a:buNone/>
            </a:pPr>
            <a:r>
              <a:rPr lang="en-US" sz="1800">
                <a:solidFill>
                  <a:schemeClr val="dk1"/>
                </a:solidFill>
                <a:latin typeface="PT Sans"/>
                <a:ea typeface="PT Sans"/>
                <a:cs typeface="PT Sans"/>
                <a:sym typeface="PT Sans"/>
              </a:rPr>
              <a:t>- Roger Ebert</a:t>
            </a:r>
            <a:endParaRPr sz="1800">
              <a:solidFill>
                <a:schemeClr val="dk1"/>
              </a:solidFill>
              <a:latin typeface="PT Sans"/>
              <a:ea typeface="PT Sans"/>
              <a:cs typeface="PT Sans"/>
              <a:sym typeface="PT Sans"/>
            </a:endParaRPr>
          </a:p>
        </p:txBody>
      </p:sp>
      <p:pic>
        <p:nvPicPr>
          <p:cNvPr descr="Roger Ebert Film Critic GIF (Provided by Tenor)" id="172" name="Google Shape;172;g3a0029f6897_0_11"/>
          <p:cNvPicPr preferRelativeResize="0"/>
          <p:nvPr/>
        </p:nvPicPr>
        <p:blipFill>
          <a:blip r:embed="rId4">
            <a:alphaModFix/>
          </a:blip>
          <a:stretch>
            <a:fillRect/>
          </a:stretch>
        </p:blipFill>
        <p:spPr>
          <a:xfrm>
            <a:off x="3453724" y="1337350"/>
            <a:ext cx="2911098" cy="2180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3f566dc111e_0_1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78" name="Google Shape;178;g3f566dc111e_0_15"/>
          <p:cNvSpPr txBox="1"/>
          <p:nvPr>
            <p:ph idx="4294967295" type="title"/>
          </p:nvPr>
        </p:nvSpPr>
        <p:spPr>
          <a:xfrm>
            <a:off x="1574950" y="580625"/>
            <a:ext cx="7715100" cy="762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000"/>
              <a:buFont typeface="Avenir"/>
              <a:buNone/>
            </a:pPr>
            <a:br>
              <a:rPr lang="en-US" sz="2000">
                <a:latin typeface="Avenir"/>
                <a:ea typeface="Avenir"/>
                <a:cs typeface="Avenir"/>
                <a:sym typeface="Avenir"/>
              </a:rPr>
            </a:br>
            <a:r>
              <a:rPr lang="en-US" sz="2000">
                <a:latin typeface="Avenir"/>
                <a:ea typeface="Avenir"/>
                <a:cs typeface="Avenir"/>
                <a:sym typeface="Avenir"/>
              </a:rPr>
              <a:t>Windows and Mirrors  </a:t>
            </a:r>
            <a:endParaRPr sz="2000">
              <a:latin typeface="Avenir"/>
              <a:ea typeface="Avenir"/>
              <a:cs typeface="Avenir"/>
              <a:sym typeface="Avenir"/>
            </a:endParaRPr>
          </a:p>
          <a:p>
            <a:pPr indent="0" lvl="0" marL="0" rtl="0" algn="l">
              <a:lnSpc>
                <a:spcPct val="90000"/>
              </a:lnSpc>
              <a:spcBef>
                <a:spcPts val="0"/>
              </a:spcBef>
              <a:spcAft>
                <a:spcPts val="0"/>
              </a:spcAft>
              <a:buClr>
                <a:schemeClr val="dk1"/>
              </a:buClr>
              <a:buSzPts val="3000"/>
              <a:buFont typeface="Avenir"/>
              <a:buNone/>
            </a:pPr>
            <a:r>
              <a:rPr lang="en-US" sz="2000">
                <a:latin typeface="Avenir"/>
                <a:ea typeface="Avenir"/>
                <a:cs typeface="Avenir"/>
                <a:sym typeface="Avenir"/>
              </a:rPr>
              <a:t>Representation Matters for Belonging: Conducting a Media Audit</a:t>
            </a:r>
            <a:endParaRPr sz="2000">
              <a:latin typeface="Avenir"/>
              <a:ea typeface="Avenir"/>
              <a:cs typeface="Avenir"/>
              <a:sym typeface="Avenir"/>
            </a:endParaRPr>
          </a:p>
          <a:p>
            <a:pPr indent="0" lvl="0" marL="0" rtl="0" algn="l">
              <a:lnSpc>
                <a:spcPct val="100000"/>
              </a:lnSpc>
              <a:spcBef>
                <a:spcPts val="0"/>
              </a:spcBef>
              <a:spcAft>
                <a:spcPts val="0"/>
              </a:spcAft>
              <a:buClr>
                <a:schemeClr val="lt1"/>
              </a:buClr>
              <a:buSzPts val="2800"/>
              <a:buFont typeface="PT Sans"/>
              <a:buNone/>
            </a:pPr>
            <a:r>
              <a:rPr lang="en-US" sz="2800"/>
              <a:t> </a:t>
            </a:r>
            <a:br>
              <a:rPr lang="en-US" sz="2800"/>
            </a:br>
            <a:r>
              <a:rPr b="1" lang="en-US" sz="1900">
                <a:solidFill>
                  <a:schemeClr val="dk1"/>
                </a:solidFill>
                <a:latin typeface="Avenir"/>
                <a:ea typeface="Avenir"/>
                <a:cs typeface="Avenir"/>
                <a:sym typeface="Avenir"/>
              </a:rPr>
              <a:t>Inspired by Dr. Rudine Sims Bishop's inclusive reading pedagogy </a:t>
            </a:r>
            <a:endParaRPr sz="2800">
              <a:latin typeface="PT Sans"/>
              <a:ea typeface="PT Sans"/>
              <a:cs typeface="PT Sans"/>
              <a:sym typeface="PT Sans"/>
            </a:endParaRPr>
          </a:p>
        </p:txBody>
      </p:sp>
      <p:sp>
        <p:nvSpPr>
          <p:cNvPr id="179" name="Google Shape;179;g3f566dc111e_0_15"/>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pic>
        <p:nvPicPr>
          <p:cNvPr id="180" name="Google Shape;180;g3f566dc111e_0_15"/>
          <p:cNvPicPr preferRelativeResize="0"/>
          <p:nvPr/>
        </p:nvPicPr>
        <p:blipFill rotWithShape="1">
          <a:blip r:embed="rId3">
            <a:alphaModFix/>
          </a:blip>
          <a:srcRect b="0" l="0" r="0" t="0"/>
          <a:stretch/>
        </p:blipFill>
        <p:spPr>
          <a:xfrm>
            <a:off x="238400" y="86200"/>
            <a:ext cx="1256399" cy="1256425"/>
          </a:xfrm>
          <a:prstGeom prst="rect">
            <a:avLst/>
          </a:prstGeom>
          <a:noFill/>
          <a:ln>
            <a:noFill/>
          </a:ln>
        </p:spPr>
      </p:pic>
      <p:pic>
        <p:nvPicPr>
          <p:cNvPr id="181" name="Google Shape;181;g3f566dc111e_0_15" title="Screenshot 2026-07-02 161844.png"/>
          <p:cNvPicPr preferRelativeResize="0"/>
          <p:nvPr/>
        </p:nvPicPr>
        <p:blipFill rotWithShape="1">
          <a:blip r:embed="rId4">
            <a:alphaModFix/>
          </a:blip>
          <a:srcRect b="0" l="0" r="0" t="0"/>
          <a:stretch/>
        </p:blipFill>
        <p:spPr>
          <a:xfrm>
            <a:off x="992425" y="1856250"/>
            <a:ext cx="4572000" cy="4657725"/>
          </a:xfrm>
          <a:prstGeom prst="rect">
            <a:avLst/>
          </a:prstGeom>
          <a:solidFill>
            <a:srgbClr val="FFFFFF"/>
          </a:solidFill>
          <a:ln>
            <a:noFill/>
          </a:ln>
        </p:spPr>
      </p:pic>
      <p:pic>
        <p:nvPicPr>
          <p:cNvPr id="182" name="Google Shape;182;g3f566dc111e_0_15" title="Screenshot 2026-07-02 162219.png"/>
          <p:cNvPicPr preferRelativeResize="0"/>
          <p:nvPr/>
        </p:nvPicPr>
        <p:blipFill rotWithShape="1">
          <a:blip r:embed="rId5">
            <a:alphaModFix/>
          </a:blip>
          <a:srcRect b="0" l="0" r="0" t="0"/>
          <a:stretch/>
        </p:blipFill>
        <p:spPr>
          <a:xfrm>
            <a:off x="5834674" y="2232850"/>
            <a:ext cx="3233099" cy="4062550"/>
          </a:xfrm>
          <a:prstGeom prst="rect">
            <a:avLst/>
          </a:prstGeom>
          <a:solidFill>
            <a:srgbClr val="FFFFFF"/>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86" name="Shape 186"/>
        <p:cNvGrpSpPr/>
        <p:nvPr/>
      </p:nvGrpSpPr>
      <p:grpSpPr>
        <a:xfrm>
          <a:off x="0" y="0"/>
          <a:ext cx="0" cy="0"/>
          <a:chOff x="0" y="0"/>
          <a:chExt cx="0" cy="0"/>
        </a:xfrm>
      </p:grpSpPr>
      <p:sp>
        <p:nvSpPr>
          <p:cNvPr id="187" name="Google Shape;187;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88" name="Google Shape;188;p39"/>
          <p:cNvSpPr txBox="1"/>
          <p:nvPr/>
        </p:nvSpPr>
        <p:spPr>
          <a:xfrm>
            <a:off x="863600" y="1321237"/>
            <a:ext cx="8280400" cy="1256425"/>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p:txBody>
      </p:sp>
      <p:sp>
        <p:nvSpPr>
          <p:cNvPr id="189" name="Google Shape;189;p39"/>
          <p:cNvSpPr txBox="1"/>
          <p:nvPr/>
        </p:nvSpPr>
        <p:spPr>
          <a:xfrm>
            <a:off x="1529475" y="381000"/>
            <a:ext cx="7605900" cy="7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T Sans"/>
              <a:buNone/>
            </a:pPr>
            <a:r>
              <a:rPr i="1" lang="en-US" sz="2800">
                <a:solidFill>
                  <a:schemeClr val="lt1"/>
                </a:solidFill>
                <a:latin typeface="PT Sans"/>
                <a:ea typeface="PT Sans"/>
                <a:cs typeface="PT Sans"/>
                <a:sym typeface="PT Sans"/>
              </a:rPr>
              <a:t>El Regreso: A Dreamer Awakens</a:t>
            </a:r>
            <a:endParaRPr b="0" i="1" sz="1400" u="none" cap="none" strike="noStrike">
              <a:solidFill>
                <a:srgbClr val="000000"/>
              </a:solidFill>
              <a:latin typeface="Arial"/>
              <a:ea typeface="Arial"/>
              <a:cs typeface="Arial"/>
              <a:sym typeface="Arial"/>
            </a:endParaRPr>
          </a:p>
        </p:txBody>
      </p:sp>
      <p:sp>
        <p:nvSpPr>
          <p:cNvPr id="190" name="Google Shape;190;p39"/>
          <p:cNvSpPr/>
          <p:nvPr/>
        </p:nvSpPr>
        <p:spPr>
          <a:xfrm>
            <a:off x="362475" y="401100"/>
            <a:ext cx="1077600" cy="721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1" name="Google Shape;191;p39"/>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192" name="Google Shape;192;p39"/>
          <p:cNvSpPr txBox="1"/>
          <p:nvPr/>
        </p:nvSpPr>
        <p:spPr>
          <a:xfrm>
            <a:off x="1476113" y="5846813"/>
            <a:ext cx="70554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US" sz="1200">
                <a:solidFill>
                  <a:schemeClr val="dk1"/>
                </a:solidFill>
              </a:rPr>
              <a:t>"El Regreso is a reminder that no matter how far we travel, our roots continue to shape our wings."</a:t>
            </a:r>
            <a:endParaRPr sz="1200">
              <a:solidFill>
                <a:schemeClr val="dk1"/>
              </a:solidFill>
            </a:endParaRPr>
          </a:p>
          <a:p>
            <a:pPr indent="457200" lvl="0" marL="1371600" rtl="0" algn="l">
              <a:lnSpc>
                <a:spcPct val="115000"/>
              </a:lnSpc>
              <a:spcBef>
                <a:spcPts val="1200"/>
              </a:spcBef>
              <a:spcAft>
                <a:spcPts val="1200"/>
              </a:spcAft>
              <a:buClr>
                <a:schemeClr val="dk1"/>
              </a:buClr>
              <a:buSzPts val="1100"/>
              <a:buFont typeface="Arial"/>
              <a:buNone/>
            </a:pPr>
            <a:r>
              <a:rPr lang="en-US" sz="1200">
                <a:solidFill>
                  <a:schemeClr val="dk1"/>
                </a:solidFill>
              </a:rPr>
              <a:t>— </a:t>
            </a:r>
            <a:r>
              <a:rPr i="1" lang="en-US" sz="1200">
                <a:solidFill>
                  <a:schemeClr val="dk1"/>
                </a:solidFill>
              </a:rPr>
              <a:t>Samantha Ramirez-Herrera, Filmmaker</a:t>
            </a:r>
            <a:endParaRPr i="1" sz="1800"/>
          </a:p>
        </p:txBody>
      </p:sp>
      <p:pic>
        <p:nvPicPr>
          <p:cNvPr id="193" name="Google Shape;193;p39" title="El Regreso (The Return) Trailer 2024">
            <a:hlinkClick r:id="rId4"/>
          </p:cNvPr>
          <p:cNvPicPr preferRelativeResize="0"/>
          <p:nvPr/>
        </p:nvPicPr>
        <p:blipFill>
          <a:blip r:embed="rId5">
            <a:alphaModFix/>
          </a:blip>
          <a:stretch>
            <a:fillRect/>
          </a:stretch>
        </p:blipFill>
        <p:spPr>
          <a:xfrm>
            <a:off x="1621875" y="1707003"/>
            <a:ext cx="6763900" cy="3804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1000"/>
                                        <p:tgtEl>
                                          <p:spTgt spid="1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g3f572134d09_1_2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99" name="Google Shape;199;g3f572134d09_1_20"/>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i="1" lang="en-US" sz="2800"/>
              <a:t>El Regreso</a:t>
            </a:r>
            <a:r>
              <a:rPr lang="en-US" sz="2800"/>
              <a:t> Active Listening Handout</a:t>
            </a:r>
            <a:endParaRPr sz="2800">
              <a:latin typeface="PT Sans"/>
              <a:ea typeface="PT Sans"/>
              <a:cs typeface="PT Sans"/>
              <a:sym typeface="PT Sans"/>
            </a:endParaRPr>
          </a:p>
        </p:txBody>
      </p:sp>
      <p:sp>
        <p:nvSpPr>
          <p:cNvPr id="200" name="Google Shape;200;g3f572134d09_1_20"/>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pic>
        <p:nvPicPr>
          <p:cNvPr id="201" name="Google Shape;201;g3f572134d09_1_2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pic>
        <p:nvPicPr>
          <p:cNvPr id="202" name="Google Shape;202;g3f572134d09_1_20" title="Screenshot 2026-07-20 145919.png"/>
          <p:cNvPicPr preferRelativeResize="0"/>
          <p:nvPr/>
        </p:nvPicPr>
        <p:blipFill>
          <a:blip r:embed="rId4">
            <a:alphaModFix/>
          </a:blip>
          <a:stretch>
            <a:fillRect/>
          </a:stretch>
        </p:blipFill>
        <p:spPr>
          <a:xfrm>
            <a:off x="2245700" y="1415524"/>
            <a:ext cx="5349926" cy="5135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06" name="Shape 206"/>
        <p:cNvGrpSpPr/>
        <p:nvPr/>
      </p:nvGrpSpPr>
      <p:grpSpPr>
        <a:xfrm>
          <a:off x="0" y="0"/>
          <a:ext cx="0" cy="0"/>
          <a:chOff x="0" y="0"/>
          <a:chExt cx="0" cy="0"/>
        </a:xfrm>
      </p:grpSpPr>
      <p:sp>
        <p:nvSpPr>
          <p:cNvPr id="207" name="Google Shape;207;g3a09f9870db_0_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08" name="Google Shape;208;g3a09f9870db_0_1"/>
          <p:cNvSpPr txBox="1"/>
          <p:nvPr/>
        </p:nvSpPr>
        <p:spPr>
          <a:xfrm>
            <a:off x="863600" y="1321237"/>
            <a:ext cx="8280300" cy="125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p:txBody>
      </p:sp>
      <p:sp>
        <p:nvSpPr>
          <p:cNvPr id="209" name="Google Shape;209;g3a09f9870db_0_1"/>
          <p:cNvSpPr txBox="1"/>
          <p:nvPr/>
        </p:nvSpPr>
        <p:spPr>
          <a:xfrm>
            <a:off x="1529475" y="381000"/>
            <a:ext cx="7605900" cy="7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T Sans"/>
              <a:buNone/>
            </a:pPr>
            <a:r>
              <a:rPr lang="en-US" sz="2800">
                <a:solidFill>
                  <a:schemeClr val="lt1"/>
                </a:solidFill>
                <a:latin typeface="PT Sans"/>
                <a:ea typeface="PT Sans"/>
                <a:cs typeface="PT Sans"/>
                <a:sym typeface="PT Sans"/>
              </a:rPr>
              <a:t>Inquiry and the Filmmaking Process </a:t>
            </a:r>
            <a:endParaRPr b="0" sz="1400" u="none" cap="none" strike="noStrike">
              <a:solidFill>
                <a:srgbClr val="000000"/>
              </a:solidFill>
              <a:latin typeface="Arial"/>
              <a:ea typeface="Arial"/>
              <a:cs typeface="Arial"/>
              <a:sym typeface="Arial"/>
            </a:endParaRPr>
          </a:p>
        </p:txBody>
      </p:sp>
      <p:sp>
        <p:nvSpPr>
          <p:cNvPr id="210" name="Google Shape;210;g3a09f9870db_0_1"/>
          <p:cNvSpPr/>
          <p:nvPr/>
        </p:nvSpPr>
        <p:spPr>
          <a:xfrm>
            <a:off x="362475" y="401100"/>
            <a:ext cx="1077600" cy="721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11" name="Google Shape;211;g3a09f9870db_0_1"/>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212" name="Google Shape;212;g3a09f9870db_0_1"/>
          <p:cNvSpPr txBox="1"/>
          <p:nvPr/>
        </p:nvSpPr>
        <p:spPr>
          <a:xfrm>
            <a:off x="981625" y="5085550"/>
            <a:ext cx="7605900" cy="16359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US" sz="1800">
                <a:latin typeface="PT Sans"/>
                <a:ea typeface="PT Sans"/>
                <a:cs typeface="PT Sans"/>
                <a:sym typeface="PT Sans"/>
              </a:rPr>
              <a:t>How did Sam approach this film? </a:t>
            </a:r>
            <a:endParaRPr sz="1800">
              <a:latin typeface="PT Sans"/>
              <a:ea typeface="PT Sans"/>
              <a:cs typeface="PT Sans"/>
              <a:sym typeface="PT Sans"/>
            </a:endParaRPr>
          </a:p>
          <a:p>
            <a:pPr indent="0" lvl="0" marL="0" rtl="0" algn="just">
              <a:lnSpc>
                <a:spcPct val="115000"/>
              </a:lnSpc>
              <a:spcBef>
                <a:spcPts val="0"/>
              </a:spcBef>
              <a:spcAft>
                <a:spcPts val="0"/>
              </a:spcAft>
              <a:buNone/>
            </a:pPr>
            <a:r>
              <a:t/>
            </a:r>
            <a:endParaRPr sz="1800">
              <a:latin typeface="PT Sans"/>
              <a:ea typeface="PT Sans"/>
              <a:cs typeface="PT Sans"/>
              <a:sym typeface="PT Sans"/>
            </a:endParaRPr>
          </a:p>
          <a:p>
            <a:pPr indent="0" lvl="0" marL="0" rtl="0" algn="just">
              <a:lnSpc>
                <a:spcPct val="115000"/>
              </a:lnSpc>
              <a:spcBef>
                <a:spcPts val="0"/>
              </a:spcBef>
              <a:spcAft>
                <a:spcPts val="0"/>
              </a:spcAft>
              <a:buNone/>
            </a:pPr>
            <a:r>
              <a:rPr lang="en-US" sz="1800">
                <a:latin typeface="PT Sans"/>
                <a:ea typeface="PT Sans"/>
                <a:cs typeface="PT Sans"/>
                <a:sym typeface="PT Sans"/>
              </a:rPr>
              <a:t>What about Sam’s process piqued </a:t>
            </a:r>
            <a:r>
              <a:rPr i="1" lang="en-US" sz="1800">
                <a:latin typeface="PT Sans"/>
                <a:ea typeface="PT Sans"/>
                <a:cs typeface="PT Sans"/>
                <a:sym typeface="PT Sans"/>
              </a:rPr>
              <a:t>your </a:t>
            </a:r>
            <a:r>
              <a:rPr lang="en-US" sz="1800">
                <a:latin typeface="PT Sans"/>
                <a:ea typeface="PT Sans"/>
                <a:cs typeface="PT Sans"/>
                <a:sym typeface="PT Sans"/>
              </a:rPr>
              <a:t>curiosity, made you want to engage in inquiry and learn more?</a:t>
            </a:r>
            <a:endParaRPr sz="1800">
              <a:latin typeface="PT Sans"/>
              <a:ea typeface="PT Sans"/>
              <a:cs typeface="PT Sans"/>
              <a:sym typeface="PT Sans"/>
            </a:endParaRPr>
          </a:p>
          <a:p>
            <a:pPr indent="0" lvl="0" marL="0" rtl="0" algn="just">
              <a:lnSpc>
                <a:spcPct val="115000"/>
              </a:lnSpc>
              <a:spcBef>
                <a:spcPts val="0"/>
              </a:spcBef>
              <a:spcAft>
                <a:spcPts val="0"/>
              </a:spcAft>
              <a:buNone/>
            </a:pPr>
            <a:r>
              <a:t/>
            </a:r>
            <a:endParaRPr sz="1800">
              <a:latin typeface="PT Sans"/>
              <a:ea typeface="PT Sans"/>
              <a:cs typeface="PT Sans"/>
              <a:sym typeface="PT Sans"/>
            </a:endParaRPr>
          </a:p>
        </p:txBody>
      </p:sp>
      <p:pic>
        <p:nvPicPr>
          <p:cNvPr id="213" name="Google Shape;213;g3a09f9870db_0_1" title="HORIZONTALPOSTER.jpg"/>
          <p:cNvPicPr preferRelativeResize="0"/>
          <p:nvPr/>
        </p:nvPicPr>
        <p:blipFill>
          <a:blip r:embed="rId4">
            <a:alphaModFix/>
          </a:blip>
          <a:stretch>
            <a:fillRect/>
          </a:stretch>
        </p:blipFill>
        <p:spPr>
          <a:xfrm>
            <a:off x="1513863" y="1527226"/>
            <a:ext cx="6979773" cy="34898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7" name="Shape 217"/>
        <p:cNvGrpSpPr/>
        <p:nvPr/>
      </p:nvGrpSpPr>
      <p:grpSpPr>
        <a:xfrm>
          <a:off x="0" y="0"/>
          <a:ext cx="0" cy="0"/>
          <a:chOff x="0" y="0"/>
          <a:chExt cx="0" cy="0"/>
        </a:xfrm>
      </p:grpSpPr>
      <p:sp>
        <p:nvSpPr>
          <p:cNvPr id="218" name="Google Shape;218;g3a09f9870db_0_3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19" name="Google Shape;219;g3a09f9870db_0_30"/>
          <p:cNvSpPr txBox="1"/>
          <p:nvPr/>
        </p:nvSpPr>
        <p:spPr>
          <a:xfrm>
            <a:off x="863600" y="1321237"/>
            <a:ext cx="8280300" cy="125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p:txBody>
      </p:sp>
      <p:sp>
        <p:nvSpPr>
          <p:cNvPr id="220" name="Google Shape;220;g3a09f9870db_0_30"/>
          <p:cNvSpPr txBox="1"/>
          <p:nvPr/>
        </p:nvSpPr>
        <p:spPr>
          <a:xfrm>
            <a:off x="1529475" y="381000"/>
            <a:ext cx="7605900" cy="7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T Sans"/>
              <a:buNone/>
            </a:pPr>
            <a:r>
              <a:rPr lang="en-US" sz="2800">
                <a:solidFill>
                  <a:schemeClr val="lt1"/>
                </a:solidFill>
                <a:latin typeface="PT Sans"/>
                <a:ea typeface="PT Sans"/>
                <a:cs typeface="PT Sans"/>
                <a:sym typeface="PT Sans"/>
              </a:rPr>
              <a:t>Curiosity, Research, and Empathy</a:t>
            </a:r>
            <a:endParaRPr b="0" i="0" sz="1400" u="none" cap="none" strike="noStrike">
              <a:solidFill>
                <a:srgbClr val="000000"/>
              </a:solidFill>
              <a:latin typeface="Arial"/>
              <a:ea typeface="Arial"/>
              <a:cs typeface="Arial"/>
              <a:sym typeface="Arial"/>
            </a:endParaRPr>
          </a:p>
        </p:txBody>
      </p:sp>
      <p:sp>
        <p:nvSpPr>
          <p:cNvPr id="221" name="Google Shape;221;g3a09f9870db_0_30"/>
          <p:cNvSpPr/>
          <p:nvPr/>
        </p:nvSpPr>
        <p:spPr>
          <a:xfrm>
            <a:off x="362475" y="401100"/>
            <a:ext cx="1077600" cy="721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22" name="Google Shape;222;g3a09f9870db_0_3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223" name="Google Shape;223;g3a09f9870db_0_30"/>
          <p:cNvSpPr txBox="1"/>
          <p:nvPr/>
        </p:nvSpPr>
        <p:spPr>
          <a:xfrm>
            <a:off x="1440075" y="4687350"/>
            <a:ext cx="7336800" cy="13842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What inquiry process did Sam use that could inspire your students?</a:t>
            </a:r>
            <a:endParaRPr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t/>
            </a:r>
            <a:endParaRPr sz="10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What is the relationship between inquiry/curiosity, research (the learning experience) and empathy?</a:t>
            </a:r>
            <a:endParaRPr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t/>
            </a:r>
            <a:endParaRPr sz="10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How can empathy and improved understanding build belonging?</a:t>
            </a:r>
            <a:endParaRPr sz="1800">
              <a:solidFill>
                <a:schemeClr val="dk1"/>
              </a:solidFill>
              <a:latin typeface="PT Sans"/>
              <a:ea typeface="PT Sans"/>
              <a:cs typeface="PT Sans"/>
              <a:sym typeface="PT Sans"/>
            </a:endParaRPr>
          </a:p>
        </p:txBody>
      </p:sp>
      <p:pic>
        <p:nvPicPr>
          <p:cNvPr id="224" name="Google Shape;224;g3a09f9870db_0_30" title="ElRegresoAztecDancer.JPG"/>
          <p:cNvPicPr preferRelativeResize="0"/>
          <p:nvPr/>
        </p:nvPicPr>
        <p:blipFill>
          <a:blip r:embed="rId4">
            <a:alphaModFix/>
          </a:blip>
          <a:stretch>
            <a:fillRect/>
          </a:stretch>
        </p:blipFill>
        <p:spPr>
          <a:xfrm>
            <a:off x="1838475" y="1458766"/>
            <a:ext cx="5926600" cy="31253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8" name="Shape 228"/>
        <p:cNvGrpSpPr/>
        <p:nvPr/>
      </p:nvGrpSpPr>
      <p:grpSpPr>
        <a:xfrm>
          <a:off x="0" y="0"/>
          <a:ext cx="0" cy="0"/>
          <a:chOff x="0" y="0"/>
          <a:chExt cx="0" cy="0"/>
        </a:xfrm>
      </p:grpSpPr>
      <p:sp>
        <p:nvSpPr>
          <p:cNvPr id="229" name="Google Shape;229;g3f080262c8b_0_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30" name="Google Shape;230;g3f080262c8b_0_2"/>
          <p:cNvSpPr txBox="1"/>
          <p:nvPr/>
        </p:nvSpPr>
        <p:spPr>
          <a:xfrm>
            <a:off x="863600" y="1321237"/>
            <a:ext cx="8280300" cy="125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p:txBody>
      </p:sp>
      <p:sp>
        <p:nvSpPr>
          <p:cNvPr id="231" name="Google Shape;231;g3f080262c8b_0_2"/>
          <p:cNvSpPr txBox="1"/>
          <p:nvPr/>
        </p:nvSpPr>
        <p:spPr>
          <a:xfrm>
            <a:off x="1529475" y="381000"/>
            <a:ext cx="7605900" cy="7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T Sans"/>
              <a:buNone/>
            </a:pPr>
            <a:r>
              <a:rPr lang="en-US" sz="2800">
                <a:solidFill>
                  <a:schemeClr val="lt1"/>
                </a:solidFill>
                <a:latin typeface="PT Sans"/>
                <a:ea typeface="PT Sans"/>
                <a:cs typeface="PT Sans"/>
                <a:sym typeface="PT Sans"/>
              </a:rPr>
              <a:t>Voice and Empowerment</a:t>
            </a:r>
            <a:endParaRPr b="0" i="0" sz="1400" u="none" cap="none" strike="noStrike">
              <a:solidFill>
                <a:srgbClr val="000000"/>
              </a:solidFill>
              <a:latin typeface="Arial"/>
              <a:ea typeface="Arial"/>
              <a:cs typeface="Arial"/>
              <a:sym typeface="Arial"/>
            </a:endParaRPr>
          </a:p>
        </p:txBody>
      </p:sp>
      <p:sp>
        <p:nvSpPr>
          <p:cNvPr id="232" name="Google Shape;232;g3f080262c8b_0_2"/>
          <p:cNvSpPr/>
          <p:nvPr/>
        </p:nvSpPr>
        <p:spPr>
          <a:xfrm>
            <a:off x="362475" y="401100"/>
            <a:ext cx="1077600" cy="721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33" name="Google Shape;233;g3f080262c8b_0_2"/>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234" name="Google Shape;234;g3f080262c8b_0_2"/>
          <p:cNvSpPr txBox="1"/>
          <p:nvPr/>
        </p:nvSpPr>
        <p:spPr>
          <a:xfrm>
            <a:off x="1086525" y="3914825"/>
            <a:ext cx="7864800" cy="13842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US" sz="1500">
                <a:solidFill>
                  <a:schemeClr val="dk1"/>
                </a:solidFill>
                <a:latin typeface="PT Sans"/>
                <a:ea typeface="PT Sans"/>
                <a:cs typeface="PT Sans"/>
                <a:sym typeface="PT Sans"/>
              </a:rPr>
              <a:t>Sam’s film documents a journey of return in an artistic way that reflects her unique voice and point of view. </a:t>
            </a:r>
            <a:endParaRPr sz="15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t/>
            </a:r>
            <a:endParaRPr sz="15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500">
                <a:solidFill>
                  <a:schemeClr val="dk1"/>
                </a:solidFill>
                <a:latin typeface="PT Sans"/>
                <a:ea typeface="PT Sans"/>
                <a:cs typeface="PT Sans"/>
                <a:sym typeface="PT Sans"/>
              </a:rPr>
              <a:t>How can encouraging students to find their voice be empowering? </a:t>
            </a:r>
            <a:endParaRPr sz="15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t/>
            </a:r>
            <a:endParaRPr sz="15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500">
                <a:solidFill>
                  <a:schemeClr val="dk1"/>
                </a:solidFill>
                <a:latin typeface="PT Sans"/>
                <a:ea typeface="PT Sans"/>
                <a:cs typeface="PT Sans"/>
                <a:sym typeface="PT Sans"/>
              </a:rPr>
              <a:t>How can student research about the world or their own heritage be a source of empowerment and build bridges and belonging in the classroom?</a:t>
            </a:r>
            <a:endParaRPr sz="15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t/>
            </a:r>
            <a:endParaRPr sz="15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500">
                <a:solidFill>
                  <a:schemeClr val="dk1"/>
                </a:solidFill>
                <a:latin typeface="PT Sans"/>
                <a:ea typeface="PT Sans"/>
                <a:cs typeface="PT Sans"/>
                <a:sym typeface="PT Sans"/>
              </a:rPr>
              <a:t>How can Sam’s artistic example encourage students to choose to tell their own stories and produce their own work rather than relying on AI tools? How can this combine with curiosity to inspire them? </a:t>
            </a:r>
            <a:endParaRPr sz="1500">
              <a:solidFill>
                <a:schemeClr val="dk1"/>
              </a:solidFill>
              <a:latin typeface="PT Sans"/>
              <a:ea typeface="PT Sans"/>
              <a:cs typeface="PT Sans"/>
              <a:sym typeface="PT Sans"/>
            </a:endParaRPr>
          </a:p>
        </p:txBody>
      </p:sp>
      <p:pic>
        <p:nvPicPr>
          <p:cNvPr id="235" name="Google Shape;235;g3f080262c8b_0_2" title="ElRegresoMonteAlban.JPG"/>
          <p:cNvPicPr preferRelativeResize="0"/>
          <p:nvPr/>
        </p:nvPicPr>
        <p:blipFill rotWithShape="1">
          <a:blip r:embed="rId4">
            <a:alphaModFix/>
          </a:blip>
          <a:srcRect b="-3742" l="-2753" r="10689" t="23959"/>
          <a:stretch/>
        </p:blipFill>
        <p:spPr>
          <a:xfrm>
            <a:off x="1928175" y="1212060"/>
            <a:ext cx="5667451" cy="2762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f572134d09_1_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41" name="Google Shape;241;g3f572134d09_1_9"/>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i="1" lang="en-US" sz="2800"/>
              <a:t>El Regreso</a:t>
            </a:r>
            <a:r>
              <a:rPr lang="en-US" sz="2800"/>
              <a:t> Bell Ringer/Mini Discussion Guide</a:t>
            </a:r>
            <a:r>
              <a:rPr lang="en-US" sz="2800"/>
              <a:t> </a:t>
            </a:r>
            <a:endParaRPr sz="2800">
              <a:latin typeface="PT Sans"/>
              <a:ea typeface="PT Sans"/>
              <a:cs typeface="PT Sans"/>
              <a:sym typeface="PT Sans"/>
            </a:endParaRPr>
          </a:p>
        </p:txBody>
      </p:sp>
      <p:sp>
        <p:nvSpPr>
          <p:cNvPr id="242" name="Google Shape;242;g3f572134d09_1_9"/>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pic>
        <p:nvPicPr>
          <p:cNvPr id="243" name="Google Shape;243;g3f572134d09_1_9"/>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pic>
        <p:nvPicPr>
          <p:cNvPr id="244" name="Google Shape;244;g3f572134d09_1_9" title="Screenshot 2026-07-20 145737.png"/>
          <p:cNvPicPr preferRelativeResize="0"/>
          <p:nvPr/>
        </p:nvPicPr>
        <p:blipFill>
          <a:blip r:embed="rId4">
            <a:alphaModFix/>
          </a:blip>
          <a:stretch>
            <a:fillRect/>
          </a:stretch>
        </p:blipFill>
        <p:spPr>
          <a:xfrm>
            <a:off x="740500" y="1458775"/>
            <a:ext cx="4373099" cy="3335049"/>
          </a:xfrm>
          <a:prstGeom prst="rect">
            <a:avLst/>
          </a:prstGeom>
          <a:noFill/>
          <a:ln>
            <a:noFill/>
          </a:ln>
        </p:spPr>
      </p:pic>
      <p:pic>
        <p:nvPicPr>
          <p:cNvPr id="245" name="Google Shape;245;g3f572134d09_1_9" title="Screenshot 2026-07-20 145802.png"/>
          <p:cNvPicPr preferRelativeResize="0"/>
          <p:nvPr/>
        </p:nvPicPr>
        <p:blipFill>
          <a:blip r:embed="rId5">
            <a:alphaModFix/>
          </a:blip>
          <a:stretch>
            <a:fillRect/>
          </a:stretch>
        </p:blipFill>
        <p:spPr>
          <a:xfrm>
            <a:off x="5183375" y="2010863"/>
            <a:ext cx="3874650" cy="4235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49" name="Shape 249"/>
        <p:cNvGrpSpPr/>
        <p:nvPr/>
      </p:nvGrpSpPr>
      <p:grpSpPr>
        <a:xfrm>
          <a:off x="0" y="0"/>
          <a:ext cx="0" cy="0"/>
          <a:chOff x="0" y="0"/>
          <a:chExt cx="0" cy="0"/>
        </a:xfrm>
      </p:grpSpPr>
      <p:sp>
        <p:nvSpPr>
          <p:cNvPr id="250" name="Google Shape;250;g3a09f9870db_0_4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51" name="Google Shape;251;g3a09f9870db_0_42"/>
          <p:cNvSpPr txBox="1"/>
          <p:nvPr/>
        </p:nvSpPr>
        <p:spPr>
          <a:xfrm>
            <a:off x="863600" y="1321237"/>
            <a:ext cx="8280300" cy="125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US" sz="2800"/>
              <a:t>WHAT IS CURIOSITY? </a:t>
            </a:r>
            <a:endParaRPr b="1" i="0" sz="2800" u="none" cap="none" strike="noStrike">
              <a:solidFill>
                <a:schemeClr val="dk1"/>
              </a:solidFill>
              <a:latin typeface="Arial"/>
              <a:ea typeface="Arial"/>
              <a:cs typeface="Arial"/>
              <a:sym typeface="Arial"/>
            </a:endParaRPr>
          </a:p>
        </p:txBody>
      </p:sp>
      <p:sp>
        <p:nvSpPr>
          <p:cNvPr id="252" name="Google Shape;252;g3a09f9870db_0_42"/>
          <p:cNvSpPr txBox="1"/>
          <p:nvPr/>
        </p:nvSpPr>
        <p:spPr>
          <a:xfrm>
            <a:off x="1538200" y="381000"/>
            <a:ext cx="7605900" cy="7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T Sans"/>
              <a:buNone/>
            </a:pPr>
            <a:r>
              <a:rPr b="0" i="0" lang="en-US" sz="2800" u="none" cap="none" strike="noStrike">
                <a:solidFill>
                  <a:schemeClr val="lt1"/>
                </a:solidFill>
                <a:latin typeface="PT Sans"/>
                <a:ea typeface="PT Sans"/>
                <a:cs typeface="PT Sans"/>
                <a:sym typeface="PT Sans"/>
              </a:rPr>
              <a:t>T</a:t>
            </a:r>
            <a:r>
              <a:rPr lang="en-US" sz="2800">
                <a:solidFill>
                  <a:schemeClr val="lt1"/>
                </a:solidFill>
                <a:latin typeface="PT Sans"/>
                <a:ea typeface="PT Sans"/>
                <a:cs typeface="PT Sans"/>
                <a:sym typeface="PT Sans"/>
              </a:rPr>
              <a:t>HE ART OF INQUIRY - FOSTERING CURIOSITY</a:t>
            </a:r>
            <a:endParaRPr b="0" i="0" sz="1400" u="none" cap="none" strike="noStrike">
              <a:solidFill>
                <a:srgbClr val="000000"/>
              </a:solidFill>
              <a:latin typeface="Arial"/>
              <a:ea typeface="Arial"/>
              <a:cs typeface="Arial"/>
              <a:sym typeface="Arial"/>
            </a:endParaRPr>
          </a:p>
        </p:txBody>
      </p:sp>
      <p:sp>
        <p:nvSpPr>
          <p:cNvPr id="253" name="Google Shape;253;g3a09f9870db_0_42"/>
          <p:cNvSpPr/>
          <p:nvPr/>
        </p:nvSpPr>
        <p:spPr>
          <a:xfrm>
            <a:off x="362475" y="401100"/>
            <a:ext cx="1077600" cy="721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4" name="Google Shape;254;g3a09f9870db_0_42"/>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pic>
        <p:nvPicPr>
          <p:cNvPr descr="a close up of a man with the words &quot; i 'm curious what makes you so curious &quot; (Provided by Tenor)" id="255" name="Google Shape;255;g3a09f9870db_0_42"/>
          <p:cNvPicPr preferRelativeResize="0"/>
          <p:nvPr/>
        </p:nvPicPr>
        <p:blipFill>
          <a:blip r:embed="rId4">
            <a:alphaModFix/>
          </a:blip>
          <a:stretch>
            <a:fillRect/>
          </a:stretch>
        </p:blipFill>
        <p:spPr>
          <a:xfrm>
            <a:off x="2632075" y="1957337"/>
            <a:ext cx="4743450" cy="2838450"/>
          </a:xfrm>
          <a:prstGeom prst="rect">
            <a:avLst/>
          </a:prstGeom>
          <a:noFill/>
          <a:ln>
            <a:noFill/>
          </a:ln>
        </p:spPr>
      </p:pic>
      <p:sp>
        <p:nvSpPr>
          <p:cNvPr id="256" name="Google Shape;256;g3a09f9870db_0_42"/>
          <p:cNvSpPr txBox="1"/>
          <p:nvPr/>
        </p:nvSpPr>
        <p:spPr>
          <a:xfrm>
            <a:off x="1784500" y="5064850"/>
            <a:ext cx="6438600" cy="13842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Are the learners you work with curious? </a:t>
            </a:r>
            <a:endParaRPr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If not, how can you encourage curiosity in your learning space? If they are, what are they curious about? </a:t>
            </a:r>
            <a:endParaRPr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Filmmakers are innately curious. How can using film in the classroom encourage curiosity in your students? </a:t>
            </a:r>
            <a:endParaRPr sz="1800">
              <a:solidFill>
                <a:schemeClr val="dk1"/>
              </a:solidFill>
              <a:latin typeface="PT Sans"/>
              <a:ea typeface="PT Sans"/>
              <a:cs typeface="PT Sans"/>
              <a:sym typeface="PT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60" name="Shape 260"/>
        <p:cNvGrpSpPr/>
        <p:nvPr/>
      </p:nvGrpSpPr>
      <p:grpSpPr>
        <a:xfrm>
          <a:off x="0" y="0"/>
          <a:ext cx="0" cy="0"/>
          <a:chOff x="0" y="0"/>
          <a:chExt cx="0" cy="0"/>
        </a:xfrm>
      </p:grpSpPr>
      <p:sp>
        <p:nvSpPr>
          <p:cNvPr id="261" name="Google Shape;261;g39eb5ca6a60_0_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62" name="Google Shape;262;g39eb5ca6a60_0_2"/>
          <p:cNvSpPr txBox="1"/>
          <p:nvPr/>
        </p:nvSpPr>
        <p:spPr>
          <a:xfrm>
            <a:off x="695825" y="1289762"/>
            <a:ext cx="8280300" cy="125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lang="en-US" sz="2800"/>
              <a:t>REFLECT TOGETHER</a:t>
            </a:r>
            <a:endParaRPr b="1" i="0" sz="2800" u="none" cap="none" strike="noStrike">
              <a:solidFill>
                <a:schemeClr val="dk1"/>
              </a:solidFill>
              <a:latin typeface="Arial"/>
              <a:ea typeface="Arial"/>
              <a:cs typeface="Arial"/>
              <a:sym typeface="Arial"/>
            </a:endParaRPr>
          </a:p>
        </p:txBody>
      </p:sp>
      <p:sp>
        <p:nvSpPr>
          <p:cNvPr id="263" name="Google Shape;263;g39eb5ca6a60_0_2"/>
          <p:cNvSpPr txBox="1"/>
          <p:nvPr/>
        </p:nvSpPr>
        <p:spPr>
          <a:xfrm>
            <a:off x="1538200" y="381000"/>
            <a:ext cx="7605900" cy="7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PT Sans"/>
              <a:buNone/>
            </a:pPr>
            <a:r>
              <a:rPr b="0" i="0" lang="en-US" sz="2800" u="none" cap="none" strike="noStrike">
                <a:solidFill>
                  <a:schemeClr val="lt1"/>
                </a:solidFill>
                <a:latin typeface="PT Sans"/>
                <a:ea typeface="PT Sans"/>
                <a:cs typeface="PT Sans"/>
                <a:sym typeface="PT Sans"/>
              </a:rPr>
              <a:t>T</a:t>
            </a:r>
            <a:r>
              <a:rPr lang="en-US" sz="2800">
                <a:solidFill>
                  <a:schemeClr val="lt1"/>
                </a:solidFill>
                <a:latin typeface="PT Sans"/>
                <a:ea typeface="PT Sans"/>
                <a:cs typeface="PT Sans"/>
                <a:sym typeface="PT Sans"/>
              </a:rPr>
              <a:t>HE ART OF INQUIRY - FOSTERING CURIOSITY</a:t>
            </a:r>
            <a:endParaRPr b="0" i="0" sz="1400" u="none" cap="none" strike="noStrike">
              <a:solidFill>
                <a:srgbClr val="000000"/>
              </a:solidFill>
              <a:latin typeface="Arial"/>
              <a:ea typeface="Arial"/>
              <a:cs typeface="Arial"/>
              <a:sym typeface="Arial"/>
            </a:endParaRPr>
          </a:p>
        </p:txBody>
      </p:sp>
      <p:sp>
        <p:nvSpPr>
          <p:cNvPr id="264" name="Google Shape;264;g39eb5ca6a60_0_2"/>
          <p:cNvSpPr/>
          <p:nvPr/>
        </p:nvSpPr>
        <p:spPr>
          <a:xfrm>
            <a:off x="362475" y="401100"/>
            <a:ext cx="1077600" cy="721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5" name="Google Shape;265;g39eb5ca6a60_0_2"/>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266" name="Google Shape;266;g39eb5ca6a60_0_2"/>
          <p:cNvSpPr txBox="1"/>
          <p:nvPr/>
        </p:nvSpPr>
        <p:spPr>
          <a:xfrm>
            <a:off x="1449800" y="4525975"/>
            <a:ext cx="7107900" cy="13842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How has curiosity worked in your life?</a:t>
            </a:r>
            <a:endParaRPr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What has the value of curiosity been in your life? </a:t>
            </a:r>
            <a:endParaRPr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When have you felt your curiosity was supported? Can that experience inform your teaching approach?</a:t>
            </a:r>
            <a:endParaRPr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How has curiosity enriched your life? Complicated your life? </a:t>
            </a:r>
            <a:endParaRPr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How do you approach the things you are curious about? </a:t>
            </a:r>
            <a:endParaRPr sz="1800">
              <a:solidFill>
                <a:schemeClr val="dk1"/>
              </a:solidFill>
              <a:latin typeface="PT Sans"/>
              <a:ea typeface="PT Sans"/>
              <a:cs typeface="PT Sans"/>
              <a:sym typeface="PT Sans"/>
            </a:endParaRPr>
          </a:p>
          <a:p>
            <a:pPr indent="0" lvl="0" marL="0" rtl="0" algn="just">
              <a:lnSpc>
                <a:spcPct val="115000"/>
              </a:lnSpc>
              <a:spcBef>
                <a:spcPts val="0"/>
              </a:spcBef>
              <a:spcAft>
                <a:spcPts val="0"/>
              </a:spcAft>
              <a:buNone/>
            </a:pPr>
            <a:r>
              <a:rPr lang="en-US" sz="1800">
                <a:solidFill>
                  <a:schemeClr val="dk1"/>
                </a:solidFill>
                <a:latin typeface="PT Sans"/>
                <a:ea typeface="PT Sans"/>
                <a:cs typeface="PT Sans"/>
                <a:sym typeface="PT Sans"/>
              </a:rPr>
              <a:t>Can you share any of those approaches/techniques with your learners?</a:t>
            </a:r>
            <a:endParaRPr sz="1800">
              <a:solidFill>
                <a:schemeClr val="dk1"/>
              </a:solidFill>
              <a:latin typeface="PT Sans"/>
              <a:ea typeface="PT Sans"/>
              <a:cs typeface="PT Sans"/>
              <a:sym typeface="PT Sans"/>
            </a:endParaRPr>
          </a:p>
        </p:txBody>
      </p:sp>
      <p:pic>
        <p:nvPicPr>
          <p:cNvPr descr="a black and white cartoon of a girl peeking out from behind a door with a question mark above her head . (Provided by Tenor)" id="267" name="Google Shape;267;g39eb5ca6a60_0_2"/>
          <p:cNvPicPr preferRelativeResize="0"/>
          <p:nvPr/>
        </p:nvPicPr>
        <p:blipFill>
          <a:blip r:embed="rId4">
            <a:alphaModFix/>
          </a:blip>
          <a:stretch>
            <a:fillRect/>
          </a:stretch>
        </p:blipFill>
        <p:spPr>
          <a:xfrm>
            <a:off x="3298501" y="1928826"/>
            <a:ext cx="2546975" cy="2546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
          <p:cNvSpPr/>
          <p:nvPr/>
        </p:nvSpPr>
        <p:spPr>
          <a:xfrm>
            <a:off x="1018350" y="1451925"/>
            <a:ext cx="7772400" cy="372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PT Sans"/>
              <a:ea typeface="PT Sans"/>
              <a:cs typeface="PT Sans"/>
              <a:sym typeface="PT Sans"/>
            </a:endParaRPr>
          </a:p>
        </p:txBody>
      </p:sp>
      <p:sp>
        <p:nvSpPr>
          <p:cNvPr id="273" name="Google Shape;273;p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74" name="Google Shape;274;p4"/>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lang="en-US" sz="2800"/>
              <a:t>HOW DOES CURIOSITY BENEFIT STUDENTS</a:t>
            </a:r>
            <a:endParaRPr sz="2800">
              <a:latin typeface="PT Sans"/>
              <a:ea typeface="PT Sans"/>
              <a:cs typeface="PT Sans"/>
              <a:sym typeface="PT Sans"/>
            </a:endParaRPr>
          </a:p>
        </p:txBody>
      </p:sp>
      <p:sp>
        <p:nvSpPr>
          <p:cNvPr id="275" name="Google Shape;275;p4"/>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sp>
        <p:nvSpPr>
          <p:cNvPr id="276" name="Google Shape;276;p4"/>
          <p:cNvSpPr txBox="1"/>
          <p:nvPr/>
        </p:nvSpPr>
        <p:spPr>
          <a:xfrm>
            <a:off x="1018350" y="1184293"/>
            <a:ext cx="7428900" cy="5059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1" i="0" sz="1000" u="none" cap="none" strike="noStrike">
              <a:solidFill>
                <a:srgbClr val="C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C00000"/>
                </a:solidFill>
                <a:latin typeface="Arial"/>
                <a:ea typeface="Arial"/>
                <a:cs typeface="Arial"/>
                <a:sym typeface="Arial"/>
              </a:rPr>
              <a:t>F</a:t>
            </a:r>
            <a:r>
              <a:rPr b="1" lang="en-US" sz="2400">
                <a:solidFill>
                  <a:srgbClr val="C00000"/>
                </a:solidFill>
              </a:rPr>
              <a:t>ostering curiosity in learning spaces and nurturing learner </a:t>
            </a:r>
            <a:r>
              <a:rPr b="1" lang="en-US" sz="2400">
                <a:solidFill>
                  <a:srgbClr val="C00000"/>
                </a:solidFill>
              </a:rPr>
              <a:t>curiosity</a:t>
            </a:r>
            <a:r>
              <a:rPr b="1" lang="en-US" sz="2400">
                <a:solidFill>
                  <a:srgbClr val="C00000"/>
                </a:solidFill>
              </a:rPr>
              <a:t> has many benefits. Curiosity can:</a:t>
            </a:r>
            <a:endParaRPr b="1" i="0" sz="2400" u="none" cap="none" strike="noStrike">
              <a:solidFill>
                <a:srgbClr val="C00000"/>
              </a:solidFill>
              <a:latin typeface="PT Sans"/>
              <a:ea typeface="PT Sans"/>
              <a:cs typeface="PT Sans"/>
              <a:sym typeface="PT Sans"/>
            </a:endParaRPr>
          </a:p>
          <a:p>
            <a:pPr indent="-234950" lvl="0" marL="28575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PT Sans"/>
              <a:ea typeface="PT Sans"/>
              <a:cs typeface="PT Sans"/>
              <a:sym typeface="PT Sans"/>
            </a:endParaRPr>
          </a:p>
        </p:txBody>
      </p:sp>
      <p:sp>
        <p:nvSpPr>
          <p:cNvPr id="277" name="Google Shape;277;p4"/>
          <p:cNvSpPr txBox="1"/>
          <p:nvPr/>
        </p:nvSpPr>
        <p:spPr>
          <a:xfrm>
            <a:off x="1529475" y="2634250"/>
            <a:ext cx="7057200" cy="4309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1" lang="en-US" sz="2000">
                <a:solidFill>
                  <a:schemeClr val="dk1"/>
                </a:solidFill>
              </a:rPr>
              <a:t>Increase cognitive flexibility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Noto Sans Symbols"/>
              <a:buChar char="▪"/>
            </a:pPr>
            <a:r>
              <a:rPr b="1" lang="en-US" sz="2000">
                <a:solidFill>
                  <a:schemeClr val="dk1"/>
                </a:solidFill>
              </a:rPr>
              <a:t>Encourage innovation and learner autonomy</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Noto Sans Symbols"/>
              <a:buChar char="▪"/>
            </a:pPr>
            <a:r>
              <a:rPr b="1" lang="en-US" sz="2000">
                <a:solidFill>
                  <a:schemeClr val="dk1"/>
                </a:solidFill>
              </a:rPr>
              <a:t>Lead to interdisciplinary thinking/learning</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Noto Sans Symbols"/>
              <a:buChar char="▪"/>
            </a:pPr>
            <a:r>
              <a:rPr b="1" lang="en-US" sz="2000">
                <a:solidFill>
                  <a:schemeClr val="dk1"/>
                </a:solidFill>
              </a:rPr>
              <a:t>Reduce a</a:t>
            </a:r>
            <a:r>
              <a:rPr b="1" i="0" lang="en-US" sz="2000" u="none" cap="none" strike="noStrike">
                <a:solidFill>
                  <a:schemeClr val="dk1"/>
                </a:solidFill>
                <a:latin typeface="Arial"/>
                <a:ea typeface="Arial"/>
                <a:cs typeface="Arial"/>
                <a:sym typeface="Arial"/>
              </a:rPr>
              <a:t>nxiety and foster joyful </a:t>
            </a:r>
            <a:r>
              <a:rPr b="1" lang="en-US" sz="2000">
                <a:solidFill>
                  <a:schemeClr val="dk1"/>
                </a:solidFill>
              </a:rPr>
              <a:t>learning experiences, which can bolster belonging</a:t>
            </a:r>
            <a:endParaRPr b="1" sz="2000">
              <a:solidFill>
                <a:schemeClr val="dk1"/>
              </a:solidFill>
            </a:endParaRPr>
          </a:p>
          <a:p>
            <a:pPr indent="0" lvl="0" marL="457200" marR="0" rtl="0" algn="l">
              <a:lnSpc>
                <a:spcPct val="100000"/>
              </a:lnSpc>
              <a:spcBef>
                <a:spcPts val="0"/>
              </a:spcBef>
              <a:spcAft>
                <a:spcPts val="0"/>
              </a:spcAft>
              <a:buNone/>
            </a:pPr>
            <a:r>
              <a:t/>
            </a:r>
            <a:endParaRPr b="1" sz="2000">
              <a:solidFill>
                <a:schemeClr val="dk1"/>
              </a:solidFill>
            </a:endParaRPr>
          </a:p>
          <a:p>
            <a:pPr indent="-311150" lvl="0" marL="285750" marR="0" rtl="0" algn="l">
              <a:lnSpc>
                <a:spcPct val="100000"/>
              </a:lnSpc>
              <a:spcBef>
                <a:spcPts val="0"/>
              </a:spcBef>
              <a:spcAft>
                <a:spcPts val="0"/>
              </a:spcAft>
              <a:buClr>
                <a:schemeClr val="dk1"/>
              </a:buClr>
              <a:buSzPts val="2000"/>
              <a:buChar char="▪"/>
            </a:pPr>
            <a:r>
              <a:rPr b="1" lang="en-US" sz="2000">
                <a:solidFill>
                  <a:schemeClr val="dk1"/>
                </a:solidFill>
              </a:rPr>
              <a:t>Build student interest in research including the process of finding primary sources, understanding them and connecting them to current events or their own lives</a:t>
            </a:r>
            <a:endParaRPr b="1" sz="2000">
              <a:solidFill>
                <a:schemeClr val="dk1"/>
              </a:solidFill>
            </a:endParaRPr>
          </a:p>
          <a:p>
            <a:pPr indent="0" lvl="0" marL="889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78" name="Google Shape;278;p4"/>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5"/>
          <p:cNvSpPr/>
          <p:nvPr/>
        </p:nvSpPr>
        <p:spPr>
          <a:xfrm>
            <a:off x="1016624" y="1807108"/>
            <a:ext cx="3945000" cy="4401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1" lang="en-US" sz="1500"/>
              <a:t>Curiosity-led learning mirrors project-based </a:t>
            </a:r>
            <a:r>
              <a:rPr b="1" lang="en-US" sz="1500"/>
              <a:t>learning</a:t>
            </a:r>
            <a:r>
              <a:rPr b="1" lang="en-US" sz="1500"/>
              <a:t> techniques, both:</a:t>
            </a:r>
            <a:endParaRPr/>
          </a:p>
          <a:p>
            <a:pPr indent="0" lvl="0" marL="0" marR="0" rtl="0" algn="l">
              <a:lnSpc>
                <a:spcPct val="100000"/>
              </a:lnSpc>
              <a:spcBef>
                <a:spcPts val="0"/>
              </a:spcBef>
              <a:spcAft>
                <a:spcPts val="0"/>
              </a:spcAft>
              <a:buClr>
                <a:srgbClr val="000000"/>
              </a:buClr>
              <a:buSzPts val="1500"/>
              <a:buFont typeface="Arial"/>
              <a:buNone/>
            </a:pPr>
            <a:r>
              <a:t/>
            </a:r>
            <a:endParaRPr b="1" i="0" sz="1500" u="none" cap="none" strike="noStrike">
              <a:solidFill>
                <a:srgbClr val="000000"/>
              </a:solidFill>
              <a:latin typeface="Open Sans"/>
              <a:ea typeface="Open Sans"/>
              <a:cs typeface="Open Sans"/>
              <a:sym typeface="Open Sans"/>
            </a:endParaRPr>
          </a:p>
          <a:p>
            <a:pPr indent="-285750" lvl="0" marL="285750" marR="0" rtl="0" algn="l">
              <a:lnSpc>
                <a:spcPct val="100000"/>
              </a:lnSpc>
              <a:spcBef>
                <a:spcPts val="0"/>
              </a:spcBef>
              <a:spcAft>
                <a:spcPts val="0"/>
              </a:spcAft>
              <a:buClr>
                <a:srgbClr val="000000"/>
              </a:buClr>
              <a:buSzPts val="1800"/>
              <a:buFont typeface="Noto Sans Symbols"/>
              <a:buChar char="✔"/>
            </a:pPr>
            <a:r>
              <a:rPr b="1" lang="en-US" sz="1500">
                <a:solidFill>
                  <a:srgbClr val="C00000"/>
                </a:solidFill>
              </a:rPr>
              <a:t>Start with a central question/point of curiosity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rgbClr val="000000"/>
              </a:buClr>
              <a:buSzPts val="1800"/>
              <a:buFont typeface="Noto Sans Symbols"/>
              <a:buChar char="✔"/>
            </a:pPr>
            <a:r>
              <a:rPr b="1" lang="en-US" sz="1500">
                <a:solidFill>
                  <a:srgbClr val="C00000"/>
                </a:solidFill>
              </a:rPr>
              <a:t>Move from a question to discovery and research to explore the curiosity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rgbClr val="000000"/>
              </a:buClr>
              <a:buSzPts val="1800"/>
              <a:buFont typeface="Noto Sans Symbols"/>
              <a:buChar char="✔"/>
            </a:pPr>
            <a:r>
              <a:rPr b="1" lang="en-US" sz="1500">
                <a:solidFill>
                  <a:srgbClr val="C00000"/>
                </a:solidFill>
              </a:rPr>
              <a:t>Involve collection of information/data/examples/primary sources or the creation of an archive that responds to the starting question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rgbClr val="000000"/>
              </a:buClr>
              <a:buSzPts val="1800"/>
              <a:buFont typeface="Noto Sans Symbols"/>
              <a:buChar char="✔"/>
            </a:pPr>
            <a:r>
              <a:rPr b="1" lang="en-US" sz="1500">
                <a:solidFill>
                  <a:srgbClr val="C00000"/>
                </a:solidFill>
              </a:rPr>
              <a:t>Should involve reflection and/or application as part of the process or approach</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120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4" name="Google Shape;284;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85" name="Google Shape;285;p5"/>
          <p:cNvSpPr txBox="1"/>
          <p:nvPr>
            <p:ph idx="4294967295" type="title"/>
          </p:nvPr>
        </p:nvSpPr>
        <p:spPr>
          <a:xfrm>
            <a:off x="1587125" y="381000"/>
            <a:ext cx="7557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lang="en-US" sz="2800"/>
              <a:t>CURIOSITY OVERLAPS WITH PBL APPROACHES</a:t>
            </a:r>
            <a:endParaRPr/>
          </a:p>
        </p:txBody>
      </p:sp>
      <p:pic>
        <p:nvPicPr>
          <p:cNvPr id="286" name="Google Shape;286;p5"/>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pic>
        <p:nvPicPr>
          <p:cNvPr descr="a cartoon of a stick figure carrying a box on top of a stack of boxes (Provided by Tenor)" id="287" name="Google Shape;287;p5"/>
          <p:cNvPicPr preferRelativeResize="0"/>
          <p:nvPr/>
        </p:nvPicPr>
        <p:blipFill>
          <a:blip r:embed="rId4">
            <a:alphaModFix/>
          </a:blip>
          <a:stretch>
            <a:fillRect/>
          </a:stretch>
        </p:blipFill>
        <p:spPr>
          <a:xfrm>
            <a:off x="4693957" y="1807100"/>
            <a:ext cx="3992843" cy="396879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g3f97789ca15_0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93" name="Google Shape;293;g3f97789ca15_0_0"/>
          <p:cNvSpPr txBox="1"/>
          <p:nvPr>
            <p:ph idx="4294967295" type="title"/>
          </p:nvPr>
        </p:nvSpPr>
        <p:spPr>
          <a:xfrm>
            <a:off x="1587125" y="381000"/>
            <a:ext cx="7557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t/>
            </a:r>
            <a:endParaRPr/>
          </a:p>
        </p:txBody>
      </p:sp>
      <p:pic>
        <p:nvPicPr>
          <p:cNvPr id="294" name="Google Shape;294;g3f97789ca15_0_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295" name="Google Shape;295;g3f97789ca15_0_0"/>
          <p:cNvSpPr txBox="1"/>
          <p:nvPr/>
        </p:nvSpPr>
        <p:spPr>
          <a:xfrm>
            <a:off x="861725" y="1339175"/>
            <a:ext cx="8100000" cy="138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br>
              <a:rPr b="1" lang="en-US" sz="2300">
                <a:solidFill>
                  <a:schemeClr val="dk1"/>
                </a:solidFill>
                <a:latin typeface="PT Sans"/>
                <a:ea typeface="PT Sans"/>
                <a:cs typeface="PT Sans"/>
                <a:sym typeface="PT Sans"/>
              </a:rPr>
            </a:br>
            <a:r>
              <a:rPr b="1" lang="en-US" sz="3600">
                <a:solidFill>
                  <a:srgbClr val="FF0000"/>
                </a:solidFill>
                <a:latin typeface="PT Sans"/>
                <a:ea typeface="PT Sans"/>
                <a:cs typeface="PT Sans"/>
                <a:sym typeface="PT Sans"/>
              </a:rPr>
              <a:t>"Curiosity is the beginning of inquiry, and inquiry is the pathway to belonging."</a:t>
            </a:r>
            <a:br>
              <a:rPr b="1" lang="en-US" sz="3600">
                <a:solidFill>
                  <a:srgbClr val="FF0000"/>
                </a:solidFill>
                <a:latin typeface="PT Sans"/>
                <a:ea typeface="PT Sans"/>
                <a:cs typeface="PT Sans"/>
                <a:sym typeface="PT Sans"/>
              </a:rPr>
            </a:br>
            <a:endParaRPr b="1" sz="2000">
              <a:solidFill>
                <a:srgbClr val="FF0000"/>
              </a:solidFill>
              <a:latin typeface="PT Sans"/>
              <a:ea typeface="PT Sans"/>
              <a:cs typeface="PT Sans"/>
              <a:sym typeface="PT Sans"/>
            </a:endParaRPr>
          </a:p>
          <a:p>
            <a:pPr indent="-355600" lvl="0" marL="457200" rtl="0" algn="l">
              <a:lnSpc>
                <a:spcPct val="115000"/>
              </a:lnSpc>
              <a:spcBef>
                <a:spcPts val="120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Films/Stories spark </a:t>
            </a:r>
            <a:r>
              <a:rPr b="1" lang="en-US" sz="2000">
                <a:solidFill>
                  <a:schemeClr val="dk1"/>
                </a:solidFill>
                <a:latin typeface="PT Sans"/>
                <a:ea typeface="PT Sans"/>
                <a:cs typeface="PT Sans"/>
                <a:sym typeface="PT Sans"/>
              </a:rPr>
              <a:t>curiosity. </a:t>
            </a:r>
            <a:endParaRPr b="1" sz="2000">
              <a:solidFill>
                <a:schemeClr val="dk1"/>
              </a:solidFill>
              <a:latin typeface="PT Sans"/>
              <a:ea typeface="PT Sans"/>
              <a:cs typeface="PT Sans"/>
              <a:sym typeface="PT Sans"/>
            </a:endParaRPr>
          </a:p>
          <a:p>
            <a:pPr indent="-355600" lvl="0" marL="457200" rtl="0" algn="l">
              <a:lnSpc>
                <a:spcPct val="115000"/>
              </a:lnSpc>
              <a:spcBef>
                <a:spcPts val="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Curiosity leads to </a:t>
            </a:r>
            <a:r>
              <a:rPr b="1" lang="en-US" sz="2000">
                <a:solidFill>
                  <a:schemeClr val="dk1"/>
                </a:solidFill>
                <a:latin typeface="PT Sans"/>
                <a:ea typeface="PT Sans"/>
                <a:cs typeface="PT Sans"/>
                <a:sym typeface="PT Sans"/>
              </a:rPr>
              <a:t>questions. </a:t>
            </a:r>
            <a:endParaRPr b="1" sz="2000">
              <a:solidFill>
                <a:schemeClr val="dk1"/>
              </a:solidFill>
              <a:latin typeface="PT Sans"/>
              <a:ea typeface="PT Sans"/>
              <a:cs typeface="PT Sans"/>
              <a:sym typeface="PT Sans"/>
            </a:endParaRPr>
          </a:p>
          <a:p>
            <a:pPr indent="-355600" lvl="0" marL="457200" rtl="0" algn="l">
              <a:lnSpc>
                <a:spcPct val="115000"/>
              </a:lnSpc>
              <a:spcBef>
                <a:spcPts val="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Questions lead to </a:t>
            </a:r>
            <a:r>
              <a:rPr b="1" lang="en-US" sz="2000">
                <a:solidFill>
                  <a:schemeClr val="dk1"/>
                </a:solidFill>
                <a:latin typeface="PT Sans"/>
                <a:ea typeface="PT Sans"/>
                <a:cs typeface="PT Sans"/>
                <a:sym typeface="PT Sans"/>
              </a:rPr>
              <a:t>research. </a:t>
            </a:r>
            <a:endParaRPr b="1" sz="2000">
              <a:solidFill>
                <a:schemeClr val="dk1"/>
              </a:solidFill>
              <a:latin typeface="PT Sans"/>
              <a:ea typeface="PT Sans"/>
              <a:cs typeface="PT Sans"/>
              <a:sym typeface="PT Sans"/>
            </a:endParaRPr>
          </a:p>
          <a:p>
            <a:pPr indent="-355600" lvl="0" marL="457200" rtl="0" algn="l">
              <a:lnSpc>
                <a:spcPct val="115000"/>
              </a:lnSpc>
              <a:spcBef>
                <a:spcPts val="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Research builds </a:t>
            </a:r>
            <a:r>
              <a:rPr b="1" lang="en-US" sz="2000">
                <a:solidFill>
                  <a:schemeClr val="dk1"/>
                </a:solidFill>
                <a:latin typeface="PT Sans"/>
                <a:ea typeface="PT Sans"/>
                <a:cs typeface="PT Sans"/>
                <a:sym typeface="PT Sans"/>
              </a:rPr>
              <a:t>understanding and empathy. </a:t>
            </a:r>
            <a:endParaRPr b="1" sz="2000">
              <a:solidFill>
                <a:schemeClr val="dk1"/>
              </a:solidFill>
              <a:latin typeface="PT Sans"/>
              <a:ea typeface="PT Sans"/>
              <a:cs typeface="PT Sans"/>
              <a:sym typeface="PT Sans"/>
            </a:endParaRPr>
          </a:p>
          <a:p>
            <a:pPr indent="-355600" lvl="0" marL="457200" rtl="0" algn="l">
              <a:lnSpc>
                <a:spcPct val="115000"/>
              </a:lnSpc>
              <a:spcBef>
                <a:spcPts val="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Understanding helps students find </a:t>
            </a:r>
            <a:r>
              <a:rPr b="1" lang="en-US" sz="2000">
                <a:solidFill>
                  <a:schemeClr val="dk1"/>
                </a:solidFill>
                <a:latin typeface="PT Sans"/>
                <a:ea typeface="PT Sans"/>
                <a:cs typeface="PT Sans"/>
                <a:sym typeface="PT Sans"/>
              </a:rPr>
              <a:t>their voice. </a:t>
            </a:r>
            <a:endParaRPr b="1" sz="2000">
              <a:solidFill>
                <a:schemeClr val="dk1"/>
              </a:solidFill>
              <a:latin typeface="PT Sans"/>
              <a:ea typeface="PT Sans"/>
              <a:cs typeface="PT Sans"/>
              <a:sym typeface="PT Sans"/>
            </a:endParaRPr>
          </a:p>
          <a:p>
            <a:pPr indent="-355600" lvl="0" marL="457200" rtl="0" algn="l">
              <a:lnSpc>
                <a:spcPct val="115000"/>
              </a:lnSpc>
              <a:spcBef>
                <a:spcPts val="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Voice and shared stories foster </a:t>
            </a:r>
            <a:r>
              <a:rPr b="1" lang="en-US" sz="2000">
                <a:solidFill>
                  <a:schemeClr val="dk1"/>
                </a:solidFill>
                <a:latin typeface="PT Sans"/>
                <a:ea typeface="PT Sans"/>
                <a:cs typeface="PT Sans"/>
                <a:sym typeface="PT Sans"/>
              </a:rPr>
              <a:t>belonging.</a:t>
            </a:r>
            <a:endParaRPr b="1" sz="2000">
              <a:solidFill>
                <a:schemeClr val="dk1"/>
              </a:solidFill>
              <a:latin typeface="PT Sans"/>
              <a:ea typeface="PT Sans"/>
              <a:cs typeface="PT Sans"/>
              <a:sym typeface="PT Sans"/>
            </a:endParaRPr>
          </a:p>
          <a:p>
            <a:pPr indent="0" lvl="0" marL="457200" rtl="0" algn="l">
              <a:lnSpc>
                <a:spcPct val="115000"/>
              </a:lnSpc>
              <a:spcBef>
                <a:spcPts val="1200"/>
              </a:spcBef>
              <a:spcAft>
                <a:spcPts val="0"/>
              </a:spcAft>
              <a:buNone/>
            </a:pPr>
            <a:r>
              <a:t/>
            </a:r>
            <a:endParaRPr sz="2000">
              <a:solidFill>
                <a:schemeClr val="dk1"/>
              </a:solidFill>
              <a:latin typeface="PT Sans"/>
              <a:ea typeface="PT Sans"/>
              <a:cs typeface="PT Sans"/>
              <a:sym typeface="PT Sans"/>
            </a:endParaRPr>
          </a:p>
          <a:p>
            <a:pPr indent="0" lvl="0" marL="0" rtl="0" algn="l">
              <a:lnSpc>
                <a:spcPct val="115000"/>
              </a:lnSpc>
              <a:spcBef>
                <a:spcPts val="1200"/>
              </a:spcBef>
              <a:spcAft>
                <a:spcPts val="0"/>
              </a:spcAft>
              <a:buNone/>
            </a:pPr>
            <a:r>
              <a:t/>
            </a:r>
            <a:endParaRPr b="1" sz="2300">
              <a:solidFill>
                <a:schemeClr val="dk1"/>
              </a:solidFill>
              <a:latin typeface="PT Sans"/>
              <a:ea typeface="PT Sans"/>
              <a:cs typeface="PT Sans"/>
              <a:sym typeface="PT Sans"/>
            </a:endParaRPr>
          </a:p>
          <a:p>
            <a:pPr indent="0" lvl="0" marL="0" rtl="0" algn="l">
              <a:lnSpc>
                <a:spcPct val="115000"/>
              </a:lnSpc>
              <a:spcBef>
                <a:spcPts val="1200"/>
              </a:spcBef>
              <a:spcAft>
                <a:spcPts val="0"/>
              </a:spcAft>
              <a:buNone/>
            </a:pPr>
            <a:r>
              <a:t/>
            </a:r>
            <a:endParaRPr sz="2400">
              <a:solidFill>
                <a:schemeClr val="dk1"/>
              </a:solidFill>
              <a:latin typeface="PT Sans"/>
              <a:ea typeface="PT Sans"/>
              <a:cs typeface="PT Sans"/>
              <a:sym typeface="PT Sans"/>
            </a:endParaRPr>
          </a:p>
          <a:p>
            <a:pPr indent="457200" lvl="0" marL="2286000" rtl="0" algn="ctr">
              <a:lnSpc>
                <a:spcPct val="115000"/>
              </a:lnSpc>
              <a:spcBef>
                <a:spcPts val="0"/>
              </a:spcBef>
              <a:spcAft>
                <a:spcPts val="0"/>
              </a:spcAft>
              <a:buNone/>
            </a:pPr>
            <a:r>
              <a:t/>
            </a:r>
            <a:endParaRPr sz="2400">
              <a:solidFill>
                <a:schemeClr val="dk1"/>
              </a:solidFill>
              <a:latin typeface="PT Sans"/>
              <a:ea typeface="PT Sans"/>
              <a:cs typeface="PT Sans"/>
              <a:sym typeface="PT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01" name="Google Shape;301;p40"/>
          <p:cNvSpPr txBox="1"/>
          <p:nvPr>
            <p:ph idx="4294967295" type="title"/>
          </p:nvPr>
        </p:nvSpPr>
        <p:spPr>
          <a:xfrm>
            <a:off x="1587000" y="643550"/>
            <a:ext cx="7557000" cy="7620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SzPct val="100000"/>
              <a:buNone/>
            </a:pPr>
            <a:r>
              <a:rPr lang="en-US"/>
              <a:t>Let’s Get Curious!  </a:t>
            </a:r>
            <a:endParaRPr/>
          </a:p>
          <a:p>
            <a:pPr indent="0" lvl="0" marL="0" rtl="0" algn="l">
              <a:lnSpc>
                <a:spcPct val="100000"/>
              </a:lnSpc>
              <a:spcBef>
                <a:spcPts val="0"/>
              </a:spcBef>
              <a:spcAft>
                <a:spcPts val="0"/>
              </a:spcAft>
              <a:buSzPct val="100000"/>
              <a:buNone/>
            </a:pPr>
            <a:r>
              <a:t/>
            </a:r>
            <a:endParaRPr/>
          </a:p>
        </p:txBody>
      </p:sp>
      <p:pic>
        <p:nvPicPr>
          <p:cNvPr id="302" name="Google Shape;302;p4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pic>
        <p:nvPicPr>
          <p:cNvPr id="303" name="Google Shape;303;p40" title="tenor.gif"/>
          <p:cNvPicPr preferRelativeResize="0"/>
          <p:nvPr/>
        </p:nvPicPr>
        <p:blipFill rotWithShape="1">
          <a:blip r:embed="rId4">
            <a:alphaModFix/>
          </a:blip>
          <a:srcRect b="0" l="90" r="100" t="0"/>
          <a:stretch/>
        </p:blipFill>
        <p:spPr>
          <a:xfrm>
            <a:off x="1371600" y="1614525"/>
            <a:ext cx="6765725" cy="44365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398a6c54c77_0_10"/>
          <p:cNvSpPr/>
          <p:nvPr/>
        </p:nvSpPr>
        <p:spPr>
          <a:xfrm>
            <a:off x="1018350" y="1451925"/>
            <a:ext cx="7772400" cy="372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PT Sans"/>
              <a:ea typeface="PT Sans"/>
              <a:cs typeface="PT Sans"/>
              <a:sym typeface="PT Sans"/>
            </a:endParaRPr>
          </a:p>
        </p:txBody>
      </p:sp>
      <p:sp>
        <p:nvSpPr>
          <p:cNvPr id="309" name="Google Shape;309;g398a6c54c77_0_1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10" name="Google Shape;310;g398a6c54c77_0_10"/>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lang="en-US" sz="2800"/>
              <a:t>Essential Understandings</a:t>
            </a:r>
            <a:endParaRPr sz="2800">
              <a:latin typeface="PT Sans"/>
              <a:ea typeface="PT Sans"/>
              <a:cs typeface="PT Sans"/>
              <a:sym typeface="PT Sans"/>
            </a:endParaRPr>
          </a:p>
        </p:txBody>
      </p:sp>
      <p:sp>
        <p:nvSpPr>
          <p:cNvPr id="311" name="Google Shape;311;g398a6c54c77_0_10"/>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sp>
        <p:nvSpPr>
          <p:cNvPr id="312" name="Google Shape;312;g398a6c54c77_0_10"/>
          <p:cNvSpPr txBox="1"/>
          <p:nvPr/>
        </p:nvSpPr>
        <p:spPr>
          <a:xfrm>
            <a:off x="898225" y="3560750"/>
            <a:ext cx="6415800" cy="176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1" sz="1800" u="sng">
              <a:solidFill>
                <a:srgbClr val="C00000"/>
              </a:solidFill>
            </a:endParaRPr>
          </a:p>
          <a:p>
            <a:pPr indent="0" lvl="0" marL="0" marR="0" rtl="0" algn="l">
              <a:lnSpc>
                <a:spcPct val="100000"/>
              </a:lnSpc>
              <a:spcBef>
                <a:spcPts val="0"/>
              </a:spcBef>
              <a:spcAft>
                <a:spcPts val="0"/>
              </a:spcAft>
              <a:buClr>
                <a:srgbClr val="000000"/>
              </a:buClr>
              <a:buSzPts val="2400"/>
              <a:buFont typeface="Arial"/>
              <a:buNone/>
            </a:pPr>
            <a:r>
              <a:rPr b="1" lang="en-US" sz="1600">
                <a:solidFill>
                  <a:srgbClr val="C00000"/>
                </a:solidFill>
              </a:rPr>
              <a:t>Film: </a:t>
            </a:r>
            <a:r>
              <a:rPr lang="en-US" sz="1600">
                <a:solidFill>
                  <a:srgbClr val="C00000"/>
                </a:solidFill>
              </a:rPr>
              <a:t>The Wizard of Oz</a:t>
            </a:r>
            <a:br>
              <a:rPr lang="en-US" sz="1600">
                <a:solidFill>
                  <a:srgbClr val="C00000"/>
                </a:solidFill>
              </a:rPr>
            </a:br>
            <a:endParaRPr sz="1600">
              <a:solidFill>
                <a:srgbClr val="C00000"/>
              </a:solidFill>
            </a:endParaRPr>
          </a:p>
          <a:p>
            <a:pPr indent="0" lvl="0" marL="0" marR="0" rtl="0" algn="l">
              <a:lnSpc>
                <a:spcPct val="100000"/>
              </a:lnSpc>
              <a:spcBef>
                <a:spcPts val="0"/>
              </a:spcBef>
              <a:spcAft>
                <a:spcPts val="0"/>
              </a:spcAft>
              <a:buClr>
                <a:srgbClr val="000000"/>
              </a:buClr>
              <a:buSzPts val="2400"/>
              <a:buFont typeface="Arial"/>
              <a:buNone/>
            </a:pPr>
            <a:r>
              <a:rPr b="1" lang="en-US" sz="1600">
                <a:solidFill>
                  <a:srgbClr val="C00000"/>
                </a:solidFill>
                <a:extLst>
                  <a:ext uri="http://customooxmlschemas.google.com/">
                    <go:slidesCustomData xmlns:go="http://customooxmlschemas.google.com/" textRoundtripDataId="0"/>
                  </a:ext>
                </a:extLst>
              </a:rPr>
              <a:t>Essential Understandings: </a:t>
            </a:r>
            <a:r>
              <a:rPr lang="en-US" sz="1600">
                <a:solidFill>
                  <a:srgbClr val="C00000"/>
                </a:solidFill>
                <a:extLst>
                  <a:ext uri="http://customooxmlschemas.google.com/">
                    <go:slidesCustomData xmlns:go="http://customooxmlschemas.google.com/" textRoundtripDataId="1"/>
                  </a:ext>
                </a:extLst>
              </a:rPr>
              <a:t>Central themes explored include belonging, self-discovery, friendship, and home/community. Subject areas can include History, SEL, Media Literacy, Music</a:t>
            </a:r>
            <a:endParaRPr sz="1600">
              <a:solidFill>
                <a:srgbClr val="C00000"/>
              </a:solidFill>
              <a:extLst>
                <a:ext uri="http://customooxmlschemas.google.com/">
                  <go:slidesCustomData xmlns:go="http://customooxmlschemas.google.com/" textRoundtripDataId="2"/>
                </a:ext>
              </a:extLst>
            </a:endParaRPr>
          </a:p>
          <a:p>
            <a:pPr indent="0" lvl="0" marL="0" marR="0" rtl="0" algn="l">
              <a:lnSpc>
                <a:spcPct val="100000"/>
              </a:lnSpc>
              <a:spcBef>
                <a:spcPts val="0"/>
              </a:spcBef>
              <a:spcAft>
                <a:spcPts val="0"/>
              </a:spcAft>
              <a:buClr>
                <a:srgbClr val="000000"/>
              </a:buClr>
              <a:buSzPts val="2400"/>
              <a:buFont typeface="Arial"/>
              <a:buNone/>
            </a:pPr>
            <a:br>
              <a:rPr lang="en-US" sz="1600">
                <a:solidFill>
                  <a:srgbClr val="C00000"/>
                </a:solidFill>
                <a:extLst>
                  <a:ext uri="http://customooxmlschemas.google.com/">
                    <go:slidesCustomData xmlns:go="http://customooxmlschemas.google.com/" textRoundtripDataId="3"/>
                  </a:ext>
                </a:extLst>
              </a:rPr>
            </a:br>
            <a:r>
              <a:rPr lang="en-US" sz="1600">
                <a:solidFill>
                  <a:srgbClr val="C00000"/>
                </a:solidFill>
              </a:rPr>
              <a:t>Through its music, imagery, and historical context, The Wizard of Oz reminds us that we often already hold the courage and belonging we search for, and that </a:t>
            </a:r>
            <a:r>
              <a:rPr i="1" lang="en-US" sz="1600">
                <a:solidFill>
                  <a:srgbClr val="C00000"/>
                </a:solidFill>
              </a:rPr>
              <a:t>community helps us see it.    </a:t>
            </a:r>
            <a:br>
              <a:rPr i="1" lang="en-US" sz="1600">
                <a:solidFill>
                  <a:srgbClr val="C00000"/>
                </a:solidFill>
              </a:rPr>
            </a:br>
            <a:br>
              <a:rPr lang="en-US" sz="1600">
                <a:solidFill>
                  <a:srgbClr val="C00000"/>
                </a:solidFill>
              </a:rPr>
            </a:br>
            <a:br>
              <a:rPr lang="en-US" sz="1600">
                <a:solidFill>
                  <a:srgbClr val="C00000"/>
                </a:solidFill>
              </a:rPr>
            </a:br>
            <a:br>
              <a:rPr lang="en-US" sz="1600">
                <a:solidFill>
                  <a:srgbClr val="C00000"/>
                </a:solidFill>
              </a:rPr>
            </a:b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000" u="none" cap="none" strike="noStrike">
              <a:solidFill>
                <a:srgbClr val="C00000"/>
              </a:solidFill>
              <a:latin typeface="PT Sans"/>
              <a:ea typeface="PT Sans"/>
              <a:cs typeface="PT Sans"/>
              <a:sym typeface="PT Sans"/>
            </a:endParaRPr>
          </a:p>
          <a:p>
            <a:pPr indent="-234950" lvl="0" marL="285750" marR="0" rtl="0" algn="l">
              <a:lnSpc>
                <a:spcPct val="100000"/>
              </a:lnSpc>
              <a:spcBef>
                <a:spcPts val="0"/>
              </a:spcBef>
              <a:spcAft>
                <a:spcPts val="0"/>
              </a:spcAft>
              <a:buClr>
                <a:srgbClr val="000000"/>
              </a:buClr>
              <a:buSzPts val="800"/>
              <a:buFont typeface="Arial"/>
              <a:buNone/>
            </a:pPr>
            <a:r>
              <a:t/>
            </a:r>
            <a:endParaRPr b="0" i="0" sz="2000" u="none" cap="none" strike="noStrike">
              <a:solidFill>
                <a:schemeClr val="dk1"/>
              </a:solidFill>
              <a:latin typeface="PT Sans"/>
              <a:ea typeface="PT Sans"/>
              <a:cs typeface="PT Sans"/>
              <a:sym typeface="PT Sans"/>
            </a:endParaRPr>
          </a:p>
        </p:txBody>
      </p:sp>
      <p:sp>
        <p:nvSpPr>
          <p:cNvPr id="313" name="Google Shape;313;g398a6c54c77_0_10"/>
          <p:cNvSpPr txBox="1"/>
          <p:nvPr/>
        </p:nvSpPr>
        <p:spPr>
          <a:xfrm>
            <a:off x="1126825" y="1351400"/>
            <a:ext cx="7948500" cy="2662800"/>
          </a:xfrm>
          <a:prstGeom prst="rect">
            <a:avLst/>
          </a:prstGeom>
          <a:noFill/>
          <a:ln>
            <a:noFill/>
          </a:ln>
        </p:spPr>
        <p:txBody>
          <a:bodyPr anchorCtr="0" anchor="t" bIns="45700" lIns="91425" spcFirstLastPara="1" rIns="91425" wrap="square" tIns="45700">
            <a:spAutoFit/>
          </a:bodyPr>
          <a:lstStyle/>
          <a:p>
            <a:pPr indent="-292100" lvl="0" marL="285750" marR="0" rtl="0" algn="l">
              <a:lnSpc>
                <a:spcPct val="100000"/>
              </a:lnSpc>
              <a:spcBef>
                <a:spcPts val="0"/>
              </a:spcBef>
              <a:spcAft>
                <a:spcPts val="0"/>
              </a:spcAft>
              <a:buClr>
                <a:srgbClr val="000000"/>
              </a:buClr>
              <a:buSzPts val="1700"/>
              <a:buFont typeface="Noto Sans Symbols"/>
              <a:buChar char="▪"/>
            </a:pPr>
            <a:r>
              <a:rPr lang="en-US" sz="1700">
                <a:solidFill>
                  <a:schemeClr val="dk1"/>
                </a:solidFill>
              </a:rPr>
              <a:t>Select a </a:t>
            </a:r>
            <a:r>
              <a:rPr b="1" lang="en-US" sz="1700">
                <a:solidFill>
                  <a:schemeClr val="dk1"/>
                </a:solidFill>
              </a:rPr>
              <a:t>high-quality, relevant film </a:t>
            </a:r>
            <a:endParaRPr b="1" sz="1700">
              <a:solidFill>
                <a:schemeClr val="dk1"/>
              </a:solidFill>
            </a:endParaRPr>
          </a:p>
          <a:p>
            <a:pPr indent="-292100" lvl="0" marL="285750" marR="0" rtl="0" algn="l">
              <a:lnSpc>
                <a:spcPct val="100000"/>
              </a:lnSpc>
              <a:spcBef>
                <a:spcPts val="0"/>
              </a:spcBef>
              <a:spcAft>
                <a:spcPts val="0"/>
              </a:spcAft>
              <a:buClr>
                <a:srgbClr val="000000"/>
              </a:buClr>
              <a:buSzPts val="1700"/>
              <a:buFont typeface="Noto Sans Symbols"/>
              <a:buChar char="▪"/>
            </a:pPr>
            <a:r>
              <a:rPr b="1" lang="en-US" sz="1700">
                <a:solidFill>
                  <a:schemeClr val="dk1"/>
                </a:solidFill>
              </a:rPr>
              <a:t>Identify the essential understandings</a:t>
            </a:r>
            <a:r>
              <a:rPr lang="en-US" sz="1700">
                <a:solidFill>
                  <a:schemeClr val="dk1"/>
                </a:solidFill>
              </a:rPr>
              <a:t> of key themes or subject matter that the film explores (e.g. </a:t>
            </a:r>
            <a:r>
              <a:rPr lang="en-US" sz="1700">
                <a:solidFill>
                  <a:schemeClr val="dk1"/>
                </a:solidFill>
                <a:extLst>
                  <a:ext uri="http://customooxmlschemas.google.com/">
                    <go:slidesCustomData xmlns:go="http://customooxmlschemas.google.com/" textRoundtripDataId="4"/>
                  </a:ext>
                </a:extLst>
              </a:rPr>
              <a:t>Civic Action, Environment, SEL, History, Equity</a:t>
            </a:r>
            <a:r>
              <a:rPr lang="en-US" sz="1700">
                <a:solidFill>
                  <a:schemeClr val="dk1"/>
                </a:solidFill>
              </a:rPr>
              <a:t>)</a:t>
            </a:r>
            <a:endParaRPr sz="1700">
              <a:solidFill>
                <a:schemeClr val="dk1"/>
              </a:solidFill>
            </a:endParaRPr>
          </a:p>
          <a:p>
            <a:pPr indent="-292100" lvl="0" marL="285750" marR="0" rtl="0" algn="l">
              <a:lnSpc>
                <a:spcPct val="100000"/>
              </a:lnSpc>
              <a:spcBef>
                <a:spcPts val="0"/>
              </a:spcBef>
              <a:spcAft>
                <a:spcPts val="0"/>
              </a:spcAft>
              <a:buClr>
                <a:srgbClr val="000000"/>
              </a:buClr>
              <a:buSzPts val="1700"/>
              <a:buFont typeface="Noto Sans Symbols"/>
              <a:buChar char="▪"/>
            </a:pPr>
            <a:r>
              <a:rPr lang="en-US" sz="1700">
                <a:solidFill>
                  <a:schemeClr val="dk1"/>
                </a:solidFill>
              </a:rPr>
              <a:t>Use the film’s themes to anchor </a:t>
            </a:r>
            <a:r>
              <a:rPr b="1" lang="en-US" sz="1700">
                <a:solidFill>
                  <a:schemeClr val="dk1"/>
                </a:solidFill>
              </a:rPr>
              <a:t>cross-curricular learning goals</a:t>
            </a:r>
            <a:br>
              <a:rPr lang="en-US" sz="1700">
                <a:solidFill>
                  <a:schemeClr val="dk1"/>
                </a:solidFill>
              </a:rPr>
            </a:br>
            <a:r>
              <a:rPr lang="en-US" sz="1700">
                <a:solidFill>
                  <a:schemeClr val="dk1"/>
                </a:solidFill>
              </a:rPr>
              <a:t>(e.g. connecting social studies standards with research and media literacy skills).</a:t>
            </a:r>
            <a:endParaRPr sz="1700">
              <a:solidFill>
                <a:schemeClr val="dk1"/>
              </a:solidFill>
            </a:endParaRPr>
          </a:p>
          <a:p>
            <a:pPr indent="-292100" lvl="0" marL="285750" marR="0" rtl="0" algn="l">
              <a:lnSpc>
                <a:spcPct val="100000"/>
              </a:lnSpc>
              <a:spcBef>
                <a:spcPts val="0"/>
              </a:spcBef>
              <a:spcAft>
                <a:spcPts val="0"/>
              </a:spcAft>
              <a:buClr>
                <a:srgbClr val="000000"/>
              </a:buClr>
              <a:buSzPts val="1700"/>
              <a:buFont typeface="Noto Sans Symbols"/>
              <a:buChar char="▪"/>
            </a:pPr>
            <a:r>
              <a:rPr lang="en-US" sz="1700">
                <a:solidFill>
                  <a:schemeClr val="dk1"/>
                </a:solidFill>
              </a:rPr>
              <a:t>Have students </a:t>
            </a:r>
            <a:r>
              <a:rPr b="1" lang="en-US" sz="1700">
                <a:solidFill>
                  <a:schemeClr val="dk1"/>
                </a:solidFill>
              </a:rPr>
              <a:t>locate/find/discover primary sources</a:t>
            </a:r>
            <a:r>
              <a:rPr lang="en-US" sz="1700">
                <a:solidFill>
                  <a:schemeClr val="dk1"/>
                </a:solidFill>
              </a:rPr>
              <a:t> that deepen understanding of a key theme raised in the film </a:t>
            </a:r>
            <a:br>
              <a:rPr lang="en-US" sz="1700">
                <a:solidFill>
                  <a:schemeClr val="dk1"/>
                </a:solidFill>
              </a:rPr>
            </a:br>
            <a:r>
              <a:rPr lang="en-US" sz="1700">
                <a:solidFill>
                  <a:schemeClr val="dk1"/>
                </a:solidFill>
              </a:rPr>
              <a:t>(photos, articles, oral histories, Library of Congress archives)</a:t>
            </a:r>
            <a:endParaRPr sz="1700">
              <a:solidFill>
                <a:schemeClr val="dk1"/>
              </a:solidFill>
            </a:endParaRPr>
          </a:p>
          <a:p>
            <a:pPr indent="0" lvl="0" marL="889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14" name="Google Shape;314;g398a6c54c77_0_1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315" name="Google Shape;315;g398a6c54c77_0_10"/>
          <p:cNvSpPr txBox="1"/>
          <p:nvPr/>
        </p:nvSpPr>
        <p:spPr>
          <a:xfrm>
            <a:off x="898225" y="6145975"/>
            <a:ext cx="8177100" cy="365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lang="en-US" sz="2000">
                <a:solidFill>
                  <a:srgbClr val="C00000"/>
                </a:solidFill>
              </a:rPr>
              <a:t>Chat Question:  </a:t>
            </a:r>
            <a:r>
              <a:rPr b="1" lang="en-US" sz="2000">
                <a:solidFill>
                  <a:srgbClr val="C00000"/>
                </a:solidFill>
              </a:rPr>
              <a:t>What other key themes or subject </a:t>
            </a:r>
            <a:endParaRPr b="1" sz="2000">
              <a:solidFill>
                <a:srgbClr val="C00000"/>
              </a:solidFill>
            </a:endParaRPr>
          </a:p>
          <a:p>
            <a:pPr indent="0" lvl="0" marL="0" marR="0" rtl="0" algn="ctr">
              <a:lnSpc>
                <a:spcPct val="100000"/>
              </a:lnSpc>
              <a:spcBef>
                <a:spcPts val="0"/>
              </a:spcBef>
              <a:spcAft>
                <a:spcPts val="0"/>
              </a:spcAft>
              <a:buClr>
                <a:srgbClr val="000000"/>
              </a:buClr>
              <a:buSzPts val="2400"/>
              <a:buFont typeface="Arial"/>
              <a:buNone/>
            </a:pPr>
            <a:r>
              <a:rPr b="1" lang="en-US" sz="2000">
                <a:solidFill>
                  <a:srgbClr val="C00000"/>
                </a:solidFill>
              </a:rPr>
              <a:t>areas might the film help us to explore?</a:t>
            </a:r>
            <a:endParaRPr b="1" sz="2000"/>
          </a:p>
          <a:p>
            <a:pPr indent="0" lvl="0" marL="0" marR="0" rtl="0" algn="ctr">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1" i="0" sz="2000" u="none" cap="none" strike="noStrike">
              <a:solidFill>
                <a:srgbClr val="C00000"/>
              </a:solidFill>
              <a:latin typeface="PT Sans"/>
              <a:ea typeface="PT Sans"/>
              <a:cs typeface="PT Sans"/>
              <a:sym typeface="PT Sans"/>
            </a:endParaRPr>
          </a:p>
          <a:p>
            <a:pPr indent="-234950" lvl="0" marL="285750" marR="0" rtl="0" algn="ctr">
              <a:lnSpc>
                <a:spcPct val="100000"/>
              </a:lnSpc>
              <a:spcBef>
                <a:spcPts val="0"/>
              </a:spcBef>
              <a:spcAft>
                <a:spcPts val="0"/>
              </a:spcAft>
              <a:buClr>
                <a:srgbClr val="000000"/>
              </a:buClr>
              <a:buSzPts val="800"/>
              <a:buFont typeface="Arial"/>
              <a:buNone/>
            </a:pPr>
            <a:r>
              <a:t/>
            </a:r>
            <a:endParaRPr b="0" i="0" sz="2000" u="none" cap="none" strike="noStrike">
              <a:solidFill>
                <a:schemeClr val="dk1"/>
              </a:solidFill>
              <a:latin typeface="PT Sans"/>
              <a:ea typeface="PT Sans"/>
              <a:cs typeface="PT Sans"/>
              <a:sym typeface="PT Sans"/>
            </a:endParaRPr>
          </a:p>
        </p:txBody>
      </p:sp>
      <p:pic>
        <p:nvPicPr>
          <p:cNvPr id="316" name="Google Shape;316;g398a6c54c77_0_10"/>
          <p:cNvPicPr preferRelativeResize="0"/>
          <p:nvPr/>
        </p:nvPicPr>
        <p:blipFill>
          <a:blip r:embed="rId4">
            <a:alphaModFix/>
          </a:blip>
          <a:stretch>
            <a:fillRect/>
          </a:stretch>
        </p:blipFill>
        <p:spPr>
          <a:xfrm>
            <a:off x="7400913" y="3560750"/>
            <a:ext cx="1590675" cy="2381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398a6c54c77_0_0"/>
          <p:cNvSpPr/>
          <p:nvPr/>
        </p:nvSpPr>
        <p:spPr>
          <a:xfrm>
            <a:off x="1018350" y="1451925"/>
            <a:ext cx="7772400" cy="372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PT Sans"/>
              <a:ea typeface="PT Sans"/>
              <a:cs typeface="PT Sans"/>
              <a:sym typeface="PT Sans"/>
            </a:endParaRPr>
          </a:p>
        </p:txBody>
      </p:sp>
      <p:sp>
        <p:nvSpPr>
          <p:cNvPr id="322" name="Google Shape;322;g398a6c54c77_0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23" name="Google Shape;323;g398a6c54c77_0_0"/>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lang="en-US" sz="2800"/>
              <a:t>Driving Question &amp; Inquiry</a:t>
            </a:r>
            <a:endParaRPr sz="2800">
              <a:latin typeface="PT Sans"/>
              <a:ea typeface="PT Sans"/>
              <a:cs typeface="PT Sans"/>
              <a:sym typeface="PT Sans"/>
            </a:endParaRPr>
          </a:p>
        </p:txBody>
      </p:sp>
      <p:sp>
        <p:nvSpPr>
          <p:cNvPr id="324" name="Google Shape;324;g398a6c54c77_0_0"/>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sp>
        <p:nvSpPr>
          <p:cNvPr id="325" name="Google Shape;325;g398a6c54c77_0_0"/>
          <p:cNvSpPr txBox="1"/>
          <p:nvPr/>
        </p:nvSpPr>
        <p:spPr>
          <a:xfrm>
            <a:off x="1117350" y="4164225"/>
            <a:ext cx="7574400" cy="176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lang="en-US" sz="1600">
                <a:solidFill>
                  <a:srgbClr val="C00000"/>
                </a:solidFill>
                <a:extLst>
                  <a:ext uri="http://customooxmlschemas.google.com/">
                    <go:slidesCustomData xmlns:go="http://customooxmlschemas.google.com/" textRoundtripDataId="5"/>
                  </a:ext>
                </a:extLst>
              </a:rPr>
              <a:t>Example Driving Questions: </a:t>
            </a:r>
            <a:br>
              <a:rPr b="1" lang="en-US" sz="1600">
                <a:solidFill>
                  <a:srgbClr val="C00000"/>
                </a:solidFill>
              </a:rPr>
            </a:br>
            <a:br>
              <a:rPr b="1" lang="en-US" sz="1600">
                <a:solidFill>
                  <a:srgbClr val="C00000"/>
                </a:solidFill>
              </a:rPr>
            </a:br>
            <a:r>
              <a:rPr lang="en-US" sz="1600">
                <a:solidFill>
                  <a:srgbClr val="C00000"/>
                </a:solidFill>
              </a:rPr>
              <a:t>What does it mean to search for belonging, and how do we know when we’ve found it? </a:t>
            </a:r>
            <a:br>
              <a:rPr lang="en-US" sz="1600">
                <a:solidFill>
                  <a:srgbClr val="C00000"/>
                </a:solidFill>
              </a:rPr>
            </a:br>
            <a:r>
              <a:rPr lang="en-US" sz="1600">
                <a:solidFill>
                  <a:srgbClr val="C00000"/>
                </a:solidFill>
              </a:rPr>
              <a:t>How do friendships and communities help us become our best selves?</a:t>
            </a:r>
            <a:br>
              <a:rPr lang="en-US" sz="1600">
                <a:solidFill>
                  <a:srgbClr val="C00000"/>
                </a:solidFill>
              </a:rPr>
            </a:br>
            <a:r>
              <a:rPr lang="en-US" sz="1600">
                <a:solidFill>
                  <a:srgbClr val="C00000"/>
                </a:solidFill>
                <a:extLst>
                  <a:ext uri="http://customooxmlschemas.google.com/">
                    <go:slidesCustomData xmlns:go="http://customooxmlschemas.google.com/" textRoundtripDataId="6"/>
                  </a:ext>
                </a:extLst>
              </a:rPr>
              <a:t>What is “home?” (e.g. a place, a feeling, or a relationship)?</a:t>
            </a:r>
            <a:endParaRPr sz="1600">
              <a:solidFill>
                <a:srgbClr val="C00000"/>
              </a:solidFill>
            </a:endParaRPr>
          </a:p>
          <a:p>
            <a:pPr indent="0" lvl="0" marL="0" marR="0" rtl="0" algn="l">
              <a:lnSpc>
                <a:spcPct val="100000"/>
              </a:lnSpc>
              <a:spcBef>
                <a:spcPts val="0"/>
              </a:spcBef>
              <a:spcAft>
                <a:spcPts val="0"/>
              </a:spcAft>
              <a:buClr>
                <a:srgbClr val="000000"/>
              </a:buClr>
              <a:buSzPts val="2400"/>
              <a:buFont typeface="Arial"/>
              <a:buNone/>
            </a:pPr>
            <a:r>
              <a:rPr lang="en-US" sz="1600">
                <a:solidFill>
                  <a:srgbClr val="C00000"/>
                </a:solidFill>
              </a:rPr>
              <a:t>How did the challenges of the Dust Bowl shape the story, message, or feeling of the film?</a:t>
            </a:r>
            <a:endParaRPr sz="1600">
              <a:solidFill>
                <a:srgbClr val="C00000"/>
              </a:solidFill>
            </a:endParaRPr>
          </a:p>
          <a:p>
            <a:pPr indent="0" lvl="0" marL="0" marR="0" rtl="0" algn="ctr">
              <a:lnSpc>
                <a:spcPct val="100000"/>
              </a:lnSpc>
              <a:spcBef>
                <a:spcPts val="0"/>
              </a:spcBef>
              <a:spcAft>
                <a:spcPts val="0"/>
              </a:spcAft>
              <a:buClr>
                <a:srgbClr val="000000"/>
              </a:buClr>
              <a:buSzPts val="2400"/>
              <a:buFont typeface="Arial"/>
              <a:buNone/>
            </a:pPr>
            <a:r>
              <a:rPr b="1" lang="en-US" sz="2000">
                <a:solidFill>
                  <a:srgbClr val="C00000"/>
                </a:solidFill>
              </a:rPr>
              <a:t>Chat Question: Can you think of any other </a:t>
            </a:r>
            <a:endParaRPr b="1" sz="2000">
              <a:solidFill>
                <a:srgbClr val="C00000"/>
              </a:solidFill>
            </a:endParaRPr>
          </a:p>
          <a:p>
            <a:pPr indent="0" lvl="0" marL="0" marR="0" rtl="0" algn="ctr">
              <a:lnSpc>
                <a:spcPct val="100000"/>
              </a:lnSpc>
              <a:spcBef>
                <a:spcPts val="0"/>
              </a:spcBef>
              <a:spcAft>
                <a:spcPts val="0"/>
              </a:spcAft>
              <a:buClr>
                <a:srgbClr val="000000"/>
              </a:buClr>
              <a:buSzPts val="2400"/>
              <a:buFont typeface="Arial"/>
              <a:buNone/>
            </a:pPr>
            <a:r>
              <a:rPr b="1" lang="en-US" sz="2000">
                <a:solidFill>
                  <a:srgbClr val="C00000"/>
                </a:solidFill>
              </a:rPr>
              <a:t>possible driving questions?</a:t>
            </a:r>
            <a:endParaRPr b="1" sz="2000">
              <a:solidFill>
                <a:srgbClr val="C00000"/>
              </a:solidFill>
            </a:endParaRPr>
          </a:p>
          <a:p>
            <a:pPr indent="0" lvl="0" marL="0" marR="0" rtl="0" algn="l">
              <a:lnSpc>
                <a:spcPct val="100000"/>
              </a:lnSpc>
              <a:spcBef>
                <a:spcPts val="0"/>
              </a:spcBef>
              <a:spcAft>
                <a:spcPts val="0"/>
              </a:spcAft>
              <a:buClr>
                <a:srgbClr val="000000"/>
              </a:buClr>
              <a:buSzPts val="24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600" u="none" cap="none" strike="noStrike">
              <a:solidFill>
                <a:srgbClr val="C00000"/>
              </a:solidFill>
              <a:latin typeface="PT Sans"/>
              <a:ea typeface="PT Sans"/>
              <a:cs typeface="PT Sans"/>
              <a:sym typeface="PT Sans"/>
            </a:endParaRPr>
          </a:p>
          <a:p>
            <a:pPr indent="-234950" lvl="0" marL="285750" marR="0" rtl="0" algn="l">
              <a:lnSpc>
                <a:spcPct val="100000"/>
              </a:lnSpc>
              <a:spcBef>
                <a:spcPts val="0"/>
              </a:spcBef>
              <a:spcAft>
                <a:spcPts val="0"/>
              </a:spcAft>
              <a:buClr>
                <a:srgbClr val="000000"/>
              </a:buClr>
              <a:buSzPts val="800"/>
              <a:buFont typeface="Arial"/>
              <a:buNone/>
            </a:pPr>
            <a:r>
              <a:t/>
            </a:r>
            <a:endParaRPr b="0" i="0" sz="1600" u="none" cap="none" strike="noStrike">
              <a:solidFill>
                <a:schemeClr val="dk1"/>
              </a:solidFill>
              <a:latin typeface="PT Sans"/>
              <a:ea typeface="PT Sans"/>
              <a:cs typeface="PT Sans"/>
              <a:sym typeface="PT Sans"/>
            </a:endParaRPr>
          </a:p>
        </p:txBody>
      </p:sp>
      <p:sp>
        <p:nvSpPr>
          <p:cNvPr id="326" name="Google Shape;326;g398a6c54c77_0_0"/>
          <p:cNvSpPr txBox="1"/>
          <p:nvPr/>
        </p:nvSpPr>
        <p:spPr>
          <a:xfrm>
            <a:off x="1018350" y="1339725"/>
            <a:ext cx="7948500" cy="3078300"/>
          </a:xfrm>
          <a:prstGeom prst="rect">
            <a:avLst/>
          </a:prstGeom>
          <a:noFill/>
          <a:ln>
            <a:noFill/>
          </a:ln>
        </p:spPr>
        <p:txBody>
          <a:bodyPr anchorCtr="0" anchor="t" bIns="45700" lIns="91425" spcFirstLastPara="1" rIns="91425" wrap="square" tIns="45700">
            <a:spAutoFit/>
          </a:bodyPr>
          <a:lstStyle/>
          <a:p>
            <a:pPr indent="-298450" lvl="0" marL="285750" marR="0" rtl="0" algn="l">
              <a:lnSpc>
                <a:spcPct val="100000"/>
              </a:lnSpc>
              <a:spcBef>
                <a:spcPts val="0"/>
              </a:spcBef>
              <a:spcAft>
                <a:spcPts val="0"/>
              </a:spcAft>
              <a:buClr>
                <a:srgbClr val="000000"/>
              </a:buClr>
              <a:buSzPts val="1800"/>
              <a:buFont typeface="Noto Sans Symbols"/>
              <a:buChar char="▪"/>
            </a:pPr>
            <a:r>
              <a:rPr lang="en-US" sz="1800">
                <a:solidFill>
                  <a:schemeClr val="dk1"/>
                </a:solidFill>
              </a:rPr>
              <a:t>Encourage learners to </a:t>
            </a:r>
            <a:r>
              <a:rPr b="1" lang="en-US" sz="1800">
                <a:solidFill>
                  <a:schemeClr val="dk1"/>
                </a:solidFill>
              </a:rPr>
              <a:t>pull key takeaways from the film</a:t>
            </a:r>
            <a:r>
              <a:rPr lang="en-US" sz="1800">
                <a:solidFill>
                  <a:schemeClr val="dk1"/>
                </a:solidFill>
              </a:rPr>
              <a:t> for close analysis </a:t>
            </a:r>
            <a:br>
              <a:rPr lang="en-US" sz="1800">
                <a:solidFill>
                  <a:schemeClr val="dk1"/>
                </a:solidFill>
              </a:rPr>
            </a:br>
            <a:r>
              <a:rPr lang="en-US" sz="1800">
                <a:solidFill>
                  <a:schemeClr val="dk1"/>
                </a:solidFill>
              </a:rPr>
              <a:t>(e.g., community impact, personal narratives, data visuals).</a:t>
            </a:r>
            <a:endParaRPr sz="18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800">
                <a:solidFill>
                  <a:schemeClr val="dk1"/>
                </a:solidFill>
              </a:rPr>
              <a:t>Work with learners to </a:t>
            </a:r>
            <a:r>
              <a:rPr b="1" lang="en-US" sz="1800">
                <a:solidFill>
                  <a:schemeClr val="dk1"/>
                </a:solidFill>
              </a:rPr>
              <a:t>identify an open-ended driving question</a:t>
            </a:r>
            <a:r>
              <a:rPr lang="en-US" sz="1800">
                <a:solidFill>
                  <a:schemeClr val="dk1"/>
                </a:solidFill>
              </a:rPr>
              <a:t> that connects the film’s central issue to their own world.</a:t>
            </a:r>
            <a:endParaRPr sz="18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b="1" lang="en-US" sz="1800">
                <a:solidFill>
                  <a:schemeClr val="dk1"/>
                </a:solidFill>
                <a:extLst>
                  <a:ext uri="http://customooxmlschemas.google.com/">
                    <go:slidesCustomData xmlns:go="http://customooxmlschemas.google.com/" textRoundtripDataId="7"/>
                  </a:ext>
                </a:extLst>
              </a:rPr>
              <a:t>Research mapping</a:t>
            </a:r>
            <a:r>
              <a:rPr lang="en-US" sz="1800">
                <a:solidFill>
                  <a:schemeClr val="dk1"/>
                </a:solidFill>
              </a:rPr>
              <a:t>: What questions emerge? What evidence do learners need next?</a:t>
            </a:r>
            <a:endParaRPr sz="18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800">
                <a:solidFill>
                  <a:schemeClr val="dk1"/>
                </a:solidFill>
              </a:rPr>
              <a:t>Use the Library of Congress archives and other vetted online sources to </a:t>
            </a:r>
            <a:r>
              <a:rPr b="1" lang="en-US" sz="1800">
                <a:solidFill>
                  <a:schemeClr val="dk1"/>
                </a:solidFill>
              </a:rPr>
              <a:t>find documents, maps, or interviews that help learners investigate this question </a:t>
            </a:r>
            <a:r>
              <a:rPr lang="en-US" sz="1800">
                <a:solidFill>
                  <a:schemeClr val="dk1"/>
                </a:solidFill>
              </a:rPr>
              <a:t>historically or comparatively.</a:t>
            </a:r>
            <a:endParaRPr sz="1800">
              <a:solidFill>
                <a:schemeClr val="dk1"/>
              </a:solidFill>
            </a:endParaRPr>
          </a:p>
          <a:p>
            <a:pPr indent="0" lvl="0" marL="889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27" name="Google Shape;327;g398a6c54c77_0_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g3f9732f9869_0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33" name="Google Shape;333;g3f9732f9869_0_0"/>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lang="en-US" sz="2800"/>
              <a:t>Library of Congress: Wizard of Oz</a:t>
            </a:r>
            <a:endParaRPr sz="2800">
              <a:latin typeface="PT Sans"/>
              <a:ea typeface="PT Sans"/>
              <a:cs typeface="PT Sans"/>
              <a:sym typeface="PT Sans"/>
            </a:endParaRPr>
          </a:p>
        </p:txBody>
      </p:sp>
      <p:sp>
        <p:nvSpPr>
          <p:cNvPr id="334" name="Google Shape;334;g3f9732f9869_0_0"/>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pic>
        <p:nvPicPr>
          <p:cNvPr id="335" name="Google Shape;335;g3f9732f9869_0_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pic>
        <p:nvPicPr>
          <p:cNvPr id="336" name="Google Shape;336;g3f9732f9869_0_0" title="Screenshot 2026-07-28 at 10.51.07 AM.png"/>
          <p:cNvPicPr preferRelativeResize="0"/>
          <p:nvPr/>
        </p:nvPicPr>
        <p:blipFill rotWithShape="1">
          <a:blip r:embed="rId4">
            <a:alphaModFix/>
          </a:blip>
          <a:srcRect b="0" l="0" r="7253" t="0"/>
          <a:stretch/>
        </p:blipFill>
        <p:spPr>
          <a:xfrm>
            <a:off x="4947050" y="3429000"/>
            <a:ext cx="4196951" cy="3306750"/>
          </a:xfrm>
          <a:prstGeom prst="rect">
            <a:avLst/>
          </a:prstGeom>
          <a:noFill/>
          <a:ln>
            <a:noFill/>
          </a:ln>
        </p:spPr>
      </p:pic>
      <p:pic>
        <p:nvPicPr>
          <p:cNvPr id="337" name="Google Shape;337;g3f9732f9869_0_0" title="Screenshot 2026-07-28 at 10.47.48 AM.png"/>
          <p:cNvPicPr preferRelativeResize="0"/>
          <p:nvPr/>
        </p:nvPicPr>
        <p:blipFill>
          <a:blip r:embed="rId5">
            <a:alphaModFix/>
          </a:blip>
          <a:stretch>
            <a:fillRect/>
          </a:stretch>
        </p:blipFill>
        <p:spPr>
          <a:xfrm>
            <a:off x="866750" y="1458776"/>
            <a:ext cx="4525026" cy="330676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398a6c54c77_0_20"/>
          <p:cNvSpPr/>
          <p:nvPr/>
        </p:nvSpPr>
        <p:spPr>
          <a:xfrm>
            <a:off x="1018350" y="1451925"/>
            <a:ext cx="7772400" cy="372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PT Sans"/>
              <a:ea typeface="PT Sans"/>
              <a:cs typeface="PT Sans"/>
              <a:sym typeface="PT Sans"/>
            </a:endParaRPr>
          </a:p>
        </p:txBody>
      </p:sp>
      <p:sp>
        <p:nvSpPr>
          <p:cNvPr id="343" name="Google Shape;343;g398a6c54c77_0_2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44" name="Google Shape;344;g398a6c54c77_0_20"/>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lang="en-US" sz="2800"/>
              <a:t>Authentic Student Voice &amp; Choice</a:t>
            </a:r>
            <a:endParaRPr sz="2800">
              <a:latin typeface="PT Sans"/>
              <a:ea typeface="PT Sans"/>
              <a:cs typeface="PT Sans"/>
              <a:sym typeface="PT Sans"/>
            </a:endParaRPr>
          </a:p>
        </p:txBody>
      </p:sp>
      <p:sp>
        <p:nvSpPr>
          <p:cNvPr id="345" name="Google Shape;345;g398a6c54c77_0_20"/>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sp>
        <p:nvSpPr>
          <p:cNvPr id="346" name="Google Shape;346;g398a6c54c77_0_20"/>
          <p:cNvSpPr txBox="1"/>
          <p:nvPr/>
        </p:nvSpPr>
        <p:spPr>
          <a:xfrm>
            <a:off x="1126950" y="4745175"/>
            <a:ext cx="7772400" cy="176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600">
                <a:solidFill>
                  <a:srgbClr val="C00000"/>
                </a:solidFill>
              </a:rPr>
              <a:t>Project Possibilities</a:t>
            </a:r>
            <a:r>
              <a:rPr b="1" lang="en-US" sz="1600">
                <a:solidFill>
                  <a:srgbClr val="C00000"/>
                </a:solidFill>
              </a:rPr>
              <a:t>: </a:t>
            </a:r>
            <a:endParaRPr sz="1600">
              <a:solidFill>
                <a:srgbClr val="C00000"/>
              </a:solidFill>
            </a:endParaRPr>
          </a:p>
          <a:p>
            <a:pPr indent="0" lvl="0" marL="457200" marR="0" rtl="0" algn="l">
              <a:lnSpc>
                <a:spcPct val="100000"/>
              </a:lnSpc>
              <a:spcBef>
                <a:spcPts val="0"/>
              </a:spcBef>
              <a:spcAft>
                <a:spcPts val="0"/>
              </a:spcAft>
              <a:buNone/>
            </a:pPr>
            <a:r>
              <a:rPr lang="en-US" sz="1600">
                <a:solidFill>
                  <a:srgbClr val="C00000"/>
                </a:solidFill>
              </a:rPr>
              <a:t>A personal narrative or digital story exploring what “home” means to them.</a:t>
            </a:r>
            <a:endParaRPr sz="1600">
              <a:solidFill>
                <a:srgbClr val="C00000"/>
              </a:solidFill>
            </a:endParaRPr>
          </a:p>
          <a:p>
            <a:pPr indent="0" lvl="0" marL="457200" marR="0" rtl="0" algn="l">
              <a:lnSpc>
                <a:spcPct val="100000"/>
              </a:lnSpc>
              <a:spcBef>
                <a:spcPts val="0"/>
              </a:spcBef>
              <a:spcAft>
                <a:spcPts val="0"/>
              </a:spcAft>
              <a:buNone/>
            </a:pPr>
            <a:r>
              <a:rPr lang="en-US" sz="1600">
                <a:solidFill>
                  <a:srgbClr val="C00000"/>
                </a:solidFill>
              </a:rPr>
              <a:t>A visual art project reimagining the Yellow Brick Road as a journey from challenge to self-trust.</a:t>
            </a:r>
            <a:endParaRPr sz="1600">
              <a:solidFill>
                <a:srgbClr val="C00000"/>
              </a:solidFill>
            </a:endParaRPr>
          </a:p>
          <a:p>
            <a:pPr indent="0" lvl="0" marL="457200" marR="0" rtl="0" algn="l">
              <a:lnSpc>
                <a:spcPct val="100000"/>
              </a:lnSpc>
              <a:spcBef>
                <a:spcPts val="0"/>
              </a:spcBef>
              <a:spcAft>
                <a:spcPts val="0"/>
              </a:spcAft>
              <a:buNone/>
            </a:pPr>
            <a:r>
              <a:rPr lang="en-US" sz="1600">
                <a:solidFill>
                  <a:srgbClr val="C00000"/>
                </a:solidFill>
              </a:rPr>
              <a:t>Interview </a:t>
            </a:r>
            <a:r>
              <a:rPr lang="en-US" sz="1600">
                <a:solidFill>
                  <a:srgbClr val="C00000"/>
                </a:solidFill>
                <a:extLst>
                  <a:ext uri="http://customooxmlschemas.google.com/">
                    <go:slidesCustomData xmlns:go="http://customooxmlschemas.google.com/" textRoundtripDataId="8"/>
                  </a:ext>
                </a:extLst>
              </a:rPr>
              <a:t>family or community members about times where they discovered their own strengths</a:t>
            </a:r>
            <a:r>
              <a:rPr lang="en-US" sz="1600">
                <a:solidFill>
                  <a:srgbClr val="C00000"/>
                </a:solidFill>
              </a:rPr>
              <a:t> and create an article, podcast, or other presentation format. </a:t>
            </a:r>
            <a:endParaRPr sz="1600">
              <a:solidFill>
                <a:srgbClr val="C00000"/>
              </a:solidFill>
            </a:endParaRPr>
          </a:p>
          <a:p>
            <a:pPr indent="0" lvl="0" marL="457200" marR="0" rtl="0" algn="l">
              <a:lnSpc>
                <a:spcPct val="100000"/>
              </a:lnSpc>
              <a:spcBef>
                <a:spcPts val="0"/>
              </a:spcBef>
              <a:spcAft>
                <a:spcPts val="0"/>
              </a:spcAft>
              <a:buNone/>
            </a:pPr>
            <a:r>
              <a:rPr lang="en-US" sz="1600">
                <a:solidFill>
                  <a:srgbClr val="C00000"/>
                </a:solidFill>
              </a:rPr>
              <a:t>A comparative analysis between The Wizard of Oz and another “journey” story (e.g., Black Panther, Moana, Inside Out, or a cultural folktale).</a:t>
            </a:r>
            <a:endParaRPr sz="1600">
              <a:solidFill>
                <a:srgbClr val="C00000"/>
              </a:solidFill>
            </a:endParaRPr>
          </a:p>
          <a:p>
            <a:pPr indent="0" lvl="0" marL="0" marR="0" rtl="0" algn="l">
              <a:lnSpc>
                <a:spcPct val="100000"/>
              </a:lnSpc>
              <a:spcBef>
                <a:spcPts val="0"/>
              </a:spcBef>
              <a:spcAft>
                <a:spcPts val="0"/>
              </a:spcAft>
              <a:buClr>
                <a:srgbClr val="000000"/>
              </a:buClr>
              <a:buSzPts val="24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800" u="none" cap="none" strike="noStrike">
              <a:solidFill>
                <a:srgbClr val="C00000"/>
              </a:solidFill>
              <a:latin typeface="PT Sans"/>
              <a:ea typeface="PT Sans"/>
              <a:cs typeface="PT Sans"/>
              <a:sym typeface="PT Sans"/>
            </a:endParaRPr>
          </a:p>
          <a:p>
            <a:pPr indent="-234950" lvl="0" marL="285750" marR="0" rtl="0" algn="l">
              <a:lnSpc>
                <a:spcPct val="100000"/>
              </a:lnSpc>
              <a:spcBef>
                <a:spcPts val="0"/>
              </a:spcBef>
              <a:spcAft>
                <a:spcPts val="0"/>
              </a:spcAft>
              <a:buClr>
                <a:srgbClr val="000000"/>
              </a:buClr>
              <a:buSzPts val="800"/>
              <a:buFont typeface="Arial"/>
              <a:buNone/>
            </a:pPr>
            <a:r>
              <a:t/>
            </a:r>
            <a:endParaRPr b="0" i="0" sz="1800" u="none" cap="none" strike="noStrike">
              <a:solidFill>
                <a:schemeClr val="dk1"/>
              </a:solidFill>
              <a:latin typeface="PT Sans"/>
              <a:ea typeface="PT Sans"/>
              <a:cs typeface="PT Sans"/>
              <a:sym typeface="PT Sans"/>
            </a:endParaRPr>
          </a:p>
        </p:txBody>
      </p:sp>
      <p:sp>
        <p:nvSpPr>
          <p:cNvPr id="347" name="Google Shape;347;g398a6c54c77_0_20"/>
          <p:cNvSpPr txBox="1"/>
          <p:nvPr/>
        </p:nvSpPr>
        <p:spPr>
          <a:xfrm>
            <a:off x="1126950" y="1521600"/>
            <a:ext cx="7948500" cy="3478500"/>
          </a:xfrm>
          <a:prstGeom prst="rect">
            <a:avLst/>
          </a:prstGeom>
          <a:noFill/>
          <a:ln>
            <a:noFill/>
          </a:ln>
        </p:spPr>
        <p:txBody>
          <a:bodyPr anchorCtr="0" anchor="t" bIns="45700" lIns="91425" spcFirstLastPara="1" rIns="91425" wrap="square" tIns="45700">
            <a:spAutoFit/>
          </a:bodyPr>
          <a:lstStyle/>
          <a:p>
            <a:pPr indent="-298450" lvl="0" marL="285750" marR="0" rtl="0" algn="l">
              <a:lnSpc>
                <a:spcPct val="100000"/>
              </a:lnSpc>
              <a:spcBef>
                <a:spcPts val="0"/>
              </a:spcBef>
              <a:spcAft>
                <a:spcPts val="0"/>
              </a:spcAft>
              <a:buClr>
                <a:srgbClr val="000000"/>
              </a:buClr>
              <a:buSzPts val="1800"/>
              <a:buFont typeface="Noto Sans Symbols"/>
              <a:buChar char="▪"/>
            </a:pPr>
            <a:r>
              <a:rPr lang="en-US" sz="1600">
                <a:solidFill>
                  <a:schemeClr val="dk1"/>
                </a:solidFill>
              </a:rPr>
              <a:t>Films naturally introduce </a:t>
            </a:r>
            <a:r>
              <a:rPr b="1" lang="en-US" sz="1600">
                <a:solidFill>
                  <a:schemeClr val="dk1"/>
                </a:solidFill>
              </a:rPr>
              <a:t>authentic human experiences and social issues</a:t>
            </a:r>
            <a:r>
              <a:rPr lang="en-US" sz="1600">
                <a:solidFill>
                  <a:schemeClr val="dk1"/>
                </a:solidFill>
              </a:rPr>
              <a:t>.</a:t>
            </a:r>
            <a:endParaRPr sz="16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b="1" lang="en-US" sz="1600">
                <a:solidFill>
                  <a:schemeClr val="dk1"/>
                </a:solidFill>
              </a:rPr>
              <a:t>Students choose a theme, person, or issue</a:t>
            </a:r>
            <a:r>
              <a:rPr lang="en-US" sz="1600">
                <a:solidFill>
                  <a:schemeClr val="dk1"/>
                </a:solidFill>
              </a:rPr>
              <a:t> from the film that resonates with them and design a project that connects to their personal lives or communities. </a:t>
            </a:r>
            <a:endParaRPr sz="16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600">
                <a:solidFill>
                  <a:schemeClr val="dk1"/>
                </a:solidFill>
              </a:rPr>
              <a:t>The project allows for </a:t>
            </a:r>
            <a:r>
              <a:rPr b="1" lang="en-US" sz="1600">
                <a:solidFill>
                  <a:schemeClr val="dk1"/>
                </a:solidFill>
              </a:rPr>
              <a:t>choice in topics, tools, resources, and presentation formats</a:t>
            </a:r>
            <a:r>
              <a:rPr lang="en-US" sz="1600">
                <a:solidFill>
                  <a:schemeClr val="dk1"/>
                </a:solidFill>
              </a:rPr>
              <a:t>, which supports diverse interests and learning styles.</a:t>
            </a:r>
            <a:endParaRPr sz="16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600">
                <a:solidFill>
                  <a:schemeClr val="dk1"/>
                </a:solidFill>
              </a:rPr>
              <a:t>Provide opportunities for learners to </a:t>
            </a:r>
            <a:r>
              <a:rPr b="1" lang="en-US" sz="1600">
                <a:solidFill>
                  <a:schemeClr val="dk1"/>
                </a:solidFill>
              </a:rPr>
              <a:t>independently explore LOC digital collections and other archives </a:t>
            </a:r>
            <a:r>
              <a:rPr lang="en-US" sz="1600">
                <a:solidFill>
                  <a:schemeClr val="dk1"/>
                </a:solidFill>
              </a:rPr>
              <a:t>to support their personal line of inquiry.</a:t>
            </a:r>
            <a:endParaRPr sz="16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600">
                <a:solidFill>
                  <a:schemeClr val="dk1"/>
                </a:solidFill>
              </a:rPr>
              <a:t>Allow learners to </a:t>
            </a:r>
            <a:r>
              <a:rPr b="1" lang="en-US" sz="1600">
                <a:solidFill>
                  <a:schemeClr val="dk1"/>
                </a:solidFill>
              </a:rPr>
              <a:t>brainstorm “real-world” projects </a:t>
            </a:r>
            <a:r>
              <a:rPr lang="en-US" sz="1600">
                <a:solidFill>
                  <a:schemeClr val="dk1"/>
                </a:solidFill>
              </a:rPr>
              <a:t>that they could create (e.g., </a:t>
            </a:r>
            <a:r>
              <a:rPr lang="en-US" sz="1600">
                <a:solidFill>
                  <a:schemeClr val="dk1"/>
                </a:solidFill>
                <a:extLst>
                  <a:ext uri="http://customooxmlschemas.google.com/">
                    <go:slidesCustomData xmlns:go="http://customooxmlschemas.google.com/" textRoundtripDataId="9"/>
                  </a:ext>
                </a:extLst>
              </a:rPr>
              <a:t>a</a:t>
            </a:r>
            <a:r>
              <a:rPr lang="en-US" sz="1600">
                <a:solidFill>
                  <a:schemeClr val="dk1"/>
                </a:solidFill>
              </a:rPr>
              <a:t> community story map, a service project, a “What is Home?” photo collage or “</a:t>
            </a:r>
            <a:r>
              <a:rPr lang="en-US" sz="1600">
                <a:solidFill>
                  <a:schemeClr val="dk1"/>
                </a:solidFill>
              </a:rPr>
              <a:t>Community</a:t>
            </a:r>
            <a:r>
              <a:rPr lang="en-US" sz="1600">
                <a:solidFill>
                  <a:schemeClr val="dk1"/>
                </a:solidFill>
              </a:rPr>
              <a:t> Travel Brochure.”)</a:t>
            </a:r>
            <a:endParaRPr sz="16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600">
                <a:solidFill>
                  <a:schemeClr val="dk1"/>
                </a:solidFill>
              </a:rPr>
              <a:t>Teach learners to </a:t>
            </a:r>
            <a:r>
              <a:rPr b="1" lang="en-US" sz="1600">
                <a:solidFill>
                  <a:schemeClr val="dk1"/>
                </a:solidFill>
              </a:rPr>
              <a:t>cite materials properly,</a:t>
            </a:r>
            <a:r>
              <a:rPr lang="en-US" sz="1600">
                <a:solidFill>
                  <a:schemeClr val="dk1"/>
                </a:solidFill>
              </a:rPr>
              <a:t> treating them as authentic research evidence.</a:t>
            </a:r>
            <a:endParaRPr sz="16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p:txBody>
      </p:sp>
      <p:pic>
        <p:nvPicPr>
          <p:cNvPr id="348" name="Google Shape;348;g398a6c54c77_0_2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g398a6c54c77_0_30"/>
          <p:cNvSpPr/>
          <p:nvPr/>
        </p:nvSpPr>
        <p:spPr>
          <a:xfrm>
            <a:off x="1018350" y="1451925"/>
            <a:ext cx="7772400" cy="372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PT Sans"/>
              <a:ea typeface="PT Sans"/>
              <a:cs typeface="PT Sans"/>
              <a:sym typeface="PT Sans"/>
            </a:endParaRPr>
          </a:p>
        </p:txBody>
      </p:sp>
      <p:sp>
        <p:nvSpPr>
          <p:cNvPr id="354" name="Google Shape;354;g398a6c54c77_0_3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55" name="Google Shape;355;g398a6c54c77_0_30"/>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lang="en-US" sz="2800"/>
              <a:t>Reflection &amp; Revision</a:t>
            </a:r>
            <a:endParaRPr sz="2800">
              <a:latin typeface="PT Sans"/>
              <a:ea typeface="PT Sans"/>
              <a:cs typeface="PT Sans"/>
              <a:sym typeface="PT Sans"/>
            </a:endParaRPr>
          </a:p>
        </p:txBody>
      </p:sp>
      <p:sp>
        <p:nvSpPr>
          <p:cNvPr id="356" name="Google Shape;356;g398a6c54c77_0_30"/>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sp>
        <p:nvSpPr>
          <p:cNvPr id="357" name="Google Shape;357;g398a6c54c77_0_30"/>
          <p:cNvSpPr txBox="1"/>
          <p:nvPr/>
        </p:nvSpPr>
        <p:spPr>
          <a:xfrm>
            <a:off x="1126950" y="4594750"/>
            <a:ext cx="7772400" cy="176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600">
                <a:solidFill>
                  <a:srgbClr val="C00000"/>
                </a:solidFill>
              </a:rPr>
              <a:t>Reflection Prompts</a:t>
            </a:r>
            <a:r>
              <a:rPr b="1" lang="en-US" sz="1600">
                <a:solidFill>
                  <a:srgbClr val="C00000"/>
                </a:solidFill>
              </a:rPr>
              <a:t>: </a:t>
            </a:r>
            <a:endParaRPr sz="1600">
              <a:solidFill>
                <a:srgbClr val="C00000"/>
              </a:solidFill>
            </a:endParaRPr>
          </a:p>
          <a:p>
            <a:pPr indent="0" lvl="0" marL="457200" marR="0" rtl="0" algn="l">
              <a:lnSpc>
                <a:spcPct val="100000"/>
              </a:lnSpc>
              <a:spcBef>
                <a:spcPts val="0"/>
              </a:spcBef>
              <a:spcAft>
                <a:spcPts val="0"/>
              </a:spcAft>
              <a:buNone/>
            </a:pPr>
            <a:r>
              <a:rPr lang="en-US" sz="1600">
                <a:solidFill>
                  <a:srgbClr val="C00000"/>
                </a:solidFill>
              </a:rPr>
              <a:t>How did your understanding of courage change during this project?</a:t>
            </a:r>
            <a:endParaRPr sz="1600">
              <a:solidFill>
                <a:srgbClr val="C00000"/>
              </a:solidFill>
            </a:endParaRPr>
          </a:p>
          <a:p>
            <a:pPr indent="0" lvl="0" marL="457200" marR="0" rtl="0" algn="l">
              <a:lnSpc>
                <a:spcPct val="100000"/>
              </a:lnSpc>
              <a:spcBef>
                <a:spcPts val="0"/>
              </a:spcBef>
              <a:spcAft>
                <a:spcPts val="0"/>
              </a:spcAft>
              <a:buNone/>
            </a:pPr>
            <a:r>
              <a:rPr lang="en-US" sz="1600">
                <a:solidFill>
                  <a:srgbClr val="C00000"/>
                </a:solidFill>
              </a:rPr>
              <a:t>What sources or stories helped expand your thinking about identity or belonging?</a:t>
            </a:r>
            <a:br>
              <a:rPr lang="en-US" sz="1600">
                <a:solidFill>
                  <a:srgbClr val="C00000"/>
                </a:solidFill>
              </a:rPr>
            </a:br>
            <a:endParaRPr sz="1600">
              <a:solidFill>
                <a:srgbClr val="C00000"/>
              </a:solidFill>
            </a:endParaRPr>
          </a:p>
          <a:p>
            <a:pPr indent="0" lvl="0" marL="0" rtl="0" algn="l">
              <a:spcBef>
                <a:spcPts val="0"/>
              </a:spcBef>
              <a:spcAft>
                <a:spcPts val="0"/>
              </a:spcAft>
              <a:buClr>
                <a:schemeClr val="dk1"/>
              </a:buClr>
              <a:buSzPts val="1100"/>
              <a:buFont typeface="Arial"/>
              <a:buNone/>
            </a:pPr>
            <a:r>
              <a:rPr b="1" lang="en-US" sz="1600">
                <a:solidFill>
                  <a:srgbClr val="C00000"/>
                </a:solidFill>
              </a:rPr>
              <a:t>Feedback Prompts</a:t>
            </a:r>
            <a:r>
              <a:rPr b="1" lang="en-US" sz="1600">
                <a:solidFill>
                  <a:srgbClr val="C00000"/>
                </a:solidFill>
              </a:rPr>
              <a:t>: </a:t>
            </a:r>
            <a:endParaRPr sz="1600">
              <a:solidFill>
                <a:srgbClr val="C00000"/>
              </a:solidFill>
            </a:endParaRPr>
          </a:p>
          <a:p>
            <a:pPr indent="0" lvl="0" marL="457200" rtl="0" algn="l">
              <a:spcBef>
                <a:spcPts val="0"/>
              </a:spcBef>
              <a:spcAft>
                <a:spcPts val="0"/>
              </a:spcAft>
              <a:buNone/>
            </a:pPr>
            <a:r>
              <a:rPr lang="en-US" sz="1600">
                <a:solidFill>
                  <a:srgbClr val="C00000"/>
                </a:solidFill>
              </a:rPr>
              <a:t>Warm feedback: What is working well?</a:t>
            </a:r>
            <a:endParaRPr sz="1600">
              <a:solidFill>
                <a:srgbClr val="C00000"/>
              </a:solidFill>
            </a:endParaRPr>
          </a:p>
          <a:p>
            <a:pPr indent="0" lvl="0" marL="457200" rtl="0" algn="l">
              <a:spcBef>
                <a:spcPts val="0"/>
              </a:spcBef>
              <a:spcAft>
                <a:spcPts val="0"/>
              </a:spcAft>
              <a:buClr>
                <a:schemeClr val="dk1"/>
              </a:buClr>
              <a:buSzPts val="1100"/>
              <a:buFont typeface="Arial"/>
              <a:buNone/>
            </a:pPr>
            <a:r>
              <a:rPr lang="en-US" sz="1600">
                <a:solidFill>
                  <a:srgbClr val="C00000"/>
                </a:solidFill>
              </a:rPr>
              <a:t>Cool feedback: Where does the meaning need more clarity or depth?</a:t>
            </a:r>
            <a:endParaRPr sz="1600">
              <a:solidFill>
                <a:srgbClr val="C00000"/>
              </a:solidFill>
            </a:endParaRPr>
          </a:p>
          <a:p>
            <a:pPr indent="0" lvl="0" marL="457200" marR="0" rtl="0" algn="l">
              <a:lnSpc>
                <a:spcPct val="100000"/>
              </a:lnSpc>
              <a:spcBef>
                <a:spcPts val="0"/>
              </a:spcBef>
              <a:spcAft>
                <a:spcPts val="0"/>
              </a:spcAft>
              <a:buNone/>
            </a:pPr>
            <a:r>
              <a:t/>
            </a:r>
            <a:endParaRPr sz="1600">
              <a:solidFill>
                <a:srgbClr val="C00000"/>
              </a:solidFill>
            </a:endParaRPr>
          </a:p>
          <a:p>
            <a:pPr indent="0" lvl="0" marL="0" marR="0" rtl="0" algn="l">
              <a:lnSpc>
                <a:spcPct val="100000"/>
              </a:lnSpc>
              <a:spcBef>
                <a:spcPts val="0"/>
              </a:spcBef>
              <a:spcAft>
                <a:spcPts val="0"/>
              </a:spcAft>
              <a:buClr>
                <a:srgbClr val="000000"/>
              </a:buClr>
              <a:buSzPts val="24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800" u="none" cap="none" strike="noStrike">
              <a:solidFill>
                <a:srgbClr val="C00000"/>
              </a:solidFill>
              <a:latin typeface="PT Sans"/>
              <a:ea typeface="PT Sans"/>
              <a:cs typeface="PT Sans"/>
              <a:sym typeface="PT Sans"/>
            </a:endParaRPr>
          </a:p>
          <a:p>
            <a:pPr indent="-234950" lvl="0" marL="285750" marR="0" rtl="0" algn="l">
              <a:lnSpc>
                <a:spcPct val="100000"/>
              </a:lnSpc>
              <a:spcBef>
                <a:spcPts val="0"/>
              </a:spcBef>
              <a:spcAft>
                <a:spcPts val="0"/>
              </a:spcAft>
              <a:buClr>
                <a:srgbClr val="000000"/>
              </a:buClr>
              <a:buSzPts val="800"/>
              <a:buFont typeface="Arial"/>
              <a:buNone/>
            </a:pPr>
            <a:r>
              <a:t/>
            </a:r>
            <a:endParaRPr b="0" i="0" sz="1800" u="none" cap="none" strike="noStrike">
              <a:solidFill>
                <a:schemeClr val="dk1"/>
              </a:solidFill>
              <a:latin typeface="PT Sans"/>
              <a:ea typeface="PT Sans"/>
              <a:cs typeface="PT Sans"/>
              <a:sym typeface="PT Sans"/>
            </a:endParaRPr>
          </a:p>
        </p:txBody>
      </p:sp>
      <p:sp>
        <p:nvSpPr>
          <p:cNvPr id="358" name="Google Shape;358;g398a6c54c77_0_30"/>
          <p:cNvSpPr txBox="1"/>
          <p:nvPr/>
        </p:nvSpPr>
        <p:spPr>
          <a:xfrm>
            <a:off x="1126950" y="1521600"/>
            <a:ext cx="7948500" cy="3109200"/>
          </a:xfrm>
          <a:prstGeom prst="rect">
            <a:avLst/>
          </a:prstGeom>
          <a:noFill/>
          <a:ln>
            <a:noFill/>
          </a:ln>
        </p:spPr>
        <p:txBody>
          <a:bodyPr anchorCtr="0" anchor="t" bIns="45700" lIns="91425" spcFirstLastPara="1" rIns="91425" wrap="square" tIns="45700">
            <a:spAutoFit/>
          </a:bodyPr>
          <a:lstStyle/>
          <a:p>
            <a:pPr indent="-298450" lvl="0" marL="285750" marR="0" rtl="0" algn="l">
              <a:lnSpc>
                <a:spcPct val="100000"/>
              </a:lnSpc>
              <a:spcBef>
                <a:spcPts val="0"/>
              </a:spcBef>
              <a:spcAft>
                <a:spcPts val="0"/>
              </a:spcAft>
              <a:buClr>
                <a:srgbClr val="000000"/>
              </a:buClr>
              <a:buSzPts val="1800"/>
              <a:buFont typeface="Noto Sans Symbols"/>
              <a:buChar char="▪"/>
            </a:pPr>
            <a:r>
              <a:rPr lang="en-US" sz="1800">
                <a:solidFill>
                  <a:schemeClr val="dk1"/>
                </a:solidFill>
              </a:rPr>
              <a:t>Learners and educators </a:t>
            </a:r>
            <a:r>
              <a:rPr b="1" lang="en-US" sz="1800">
                <a:solidFill>
                  <a:schemeClr val="dk1"/>
                </a:solidFill>
              </a:rPr>
              <a:t>reflect on learning, quality, and the process of their work. </a:t>
            </a:r>
            <a:r>
              <a:rPr lang="en-US" sz="1800">
                <a:solidFill>
                  <a:schemeClr val="dk1"/>
                </a:solidFill>
              </a:rPr>
              <a:t>(e.g. “How did the film, your research,  and your project expand your view of the issue?”)</a:t>
            </a:r>
            <a:endParaRPr sz="18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800">
                <a:solidFill>
                  <a:schemeClr val="dk1"/>
                </a:solidFill>
              </a:rPr>
              <a:t>Have learners reflect on </a:t>
            </a:r>
            <a:r>
              <a:rPr b="1" lang="en-US" sz="1800">
                <a:solidFill>
                  <a:schemeClr val="dk1"/>
                </a:solidFill>
              </a:rPr>
              <a:t>how primary and secondary sources differ </a:t>
            </a:r>
            <a:r>
              <a:rPr lang="en-US" sz="1800">
                <a:solidFill>
                  <a:schemeClr val="dk1"/>
                </a:solidFill>
              </a:rPr>
              <a:t>and what they reveal about truth and storytelling.</a:t>
            </a:r>
            <a:endParaRPr sz="18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b="1" lang="en-US" sz="1800">
                <a:solidFill>
                  <a:schemeClr val="dk1"/>
                </a:solidFill>
              </a:rPr>
              <a:t>Encourage fact-checking:</a:t>
            </a:r>
            <a:r>
              <a:rPr lang="en-US" sz="1800">
                <a:solidFill>
                  <a:schemeClr val="dk1"/>
                </a:solidFill>
              </a:rPr>
              <a:t> Have learners verify that each source used is authentic, cited, and relevant.</a:t>
            </a:r>
            <a:endParaRPr sz="18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800">
                <a:solidFill>
                  <a:schemeClr val="dk1"/>
                </a:solidFill>
              </a:rPr>
              <a:t>Create opportunities where learners </a:t>
            </a:r>
            <a:r>
              <a:rPr b="1" lang="en-US" sz="1800">
                <a:solidFill>
                  <a:schemeClr val="dk1"/>
                </a:solidFill>
              </a:rPr>
              <a:t>give warm/cool feedback</a:t>
            </a:r>
            <a:r>
              <a:rPr lang="en-US" sz="1800">
                <a:solidFill>
                  <a:schemeClr val="dk1"/>
                </a:solidFill>
              </a:rPr>
              <a:t> and provide learners with time and opportunities to </a:t>
            </a:r>
            <a:r>
              <a:rPr b="1" lang="en-US" sz="1800">
                <a:solidFill>
                  <a:schemeClr val="dk1"/>
                </a:solidFill>
              </a:rPr>
              <a:t>apply improvements to their process and projects</a:t>
            </a:r>
            <a:endParaRPr b="1" sz="18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p:txBody>
      </p:sp>
      <p:pic>
        <p:nvPicPr>
          <p:cNvPr id="359" name="Google Shape;359;g398a6c54c77_0_3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g398a6c54c77_0_40"/>
          <p:cNvSpPr/>
          <p:nvPr/>
        </p:nvSpPr>
        <p:spPr>
          <a:xfrm>
            <a:off x="1018350" y="1451925"/>
            <a:ext cx="7772400" cy="372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PT Sans"/>
              <a:ea typeface="PT Sans"/>
              <a:cs typeface="PT Sans"/>
              <a:sym typeface="PT Sans"/>
            </a:endParaRPr>
          </a:p>
        </p:txBody>
      </p:sp>
      <p:sp>
        <p:nvSpPr>
          <p:cNvPr id="365" name="Google Shape;365;g398a6c54c77_0_4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66" name="Google Shape;366;g398a6c54c77_0_40"/>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lang="en-US" sz="2800"/>
              <a:t>Showcase &amp; Share</a:t>
            </a:r>
            <a:endParaRPr sz="2800">
              <a:latin typeface="PT Sans"/>
              <a:ea typeface="PT Sans"/>
              <a:cs typeface="PT Sans"/>
              <a:sym typeface="PT Sans"/>
            </a:endParaRPr>
          </a:p>
        </p:txBody>
      </p:sp>
      <p:sp>
        <p:nvSpPr>
          <p:cNvPr id="367" name="Google Shape;367;g398a6c54c77_0_40"/>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sp>
        <p:nvSpPr>
          <p:cNvPr id="368" name="Google Shape;368;g398a6c54c77_0_40"/>
          <p:cNvSpPr txBox="1"/>
          <p:nvPr/>
        </p:nvSpPr>
        <p:spPr>
          <a:xfrm>
            <a:off x="1126950" y="3836525"/>
            <a:ext cx="5731200" cy="176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lang="en-US" sz="1600">
                <a:solidFill>
                  <a:srgbClr val="C00000"/>
                </a:solidFill>
              </a:rPr>
              <a:t>Possible Formats</a:t>
            </a:r>
            <a:r>
              <a:rPr b="1" lang="en-US" sz="1600">
                <a:solidFill>
                  <a:srgbClr val="C00000"/>
                </a:solidFill>
              </a:rPr>
              <a:t>: </a:t>
            </a:r>
            <a:endParaRPr sz="1600">
              <a:solidFill>
                <a:srgbClr val="C00000"/>
              </a:solidFill>
            </a:endParaRPr>
          </a:p>
          <a:p>
            <a:pPr indent="0" lvl="0" marL="457200" rtl="0" algn="l">
              <a:spcBef>
                <a:spcPts val="0"/>
              </a:spcBef>
              <a:spcAft>
                <a:spcPts val="0"/>
              </a:spcAft>
              <a:buNone/>
            </a:pPr>
            <a:r>
              <a:rPr lang="en-US" sz="1600">
                <a:solidFill>
                  <a:srgbClr val="C00000"/>
                </a:solidFill>
              </a:rPr>
              <a:t>School or classroom “Storytelling Night” featuring written pieces, art, media, or oral histories.</a:t>
            </a:r>
            <a:endParaRPr sz="1600">
              <a:solidFill>
                <a:srgbClr val="C00000"/>
              </a:solidFill>
            </a:endParaRPr>
          </a:p>
          <a:p>
            <a:pPr indent="0" lvl="0" marL="457200" rtl="0" algn="l">
              <a:spcBef>
                <a:spcPts val="0"/>
              </a:spcBef>
              <a:spcAft>
                <a:spcPts val="0"/>
              </a:spcAft>
              <a:buNone/>
            </a:pPr>
            <a:r>
              <a:rPr lang="en-US" sz="1600">
                <a:solidFill>
                  <a:srgbClr val="C00000"/>
                </a:solidFill>
              </a:rPr>
              <a:t>A digital exhibition titled “There’s No Place Like Home” collecting audio/video storytelling about belonging.</a:t>
            </a:r>
            <a:endParaRPr sz="1600">
              <a:solidFill>
                <a:srgbClr val="C00000"/>
              </a:solidFill>
            </a:endParaRPr>
          </a:p>
          <a:p>
            <a:pPr indent="0" lvl="0" marL="457200" rtl="0" algn="l">
              <a:spcBef>
                <a:spcPts val="0"/>
              </a:spcBef>
              <a:spcAft>
                <a:spcPts val="0"/>
              </a:spcAft>
              <a:buNone/>
            </a:pPr>
            <a:r>
              <a:rPr lang="en-US" sz="1600">
                <a:solidFill>
                  <a:srgbClr val="C00000"/>
                </a:solidFill>
              </a:rPr>
              <a:t>A hallway gallery walk with narrative captions and primary source annotations.</a:t>
            </a:r>
            <a:endParaRPr sz="1600">
              <a:solidFill>
                <a:srgbClr val="C00000"/>
              </a:solidFill>
            </a:endParaRPr>
          </a:p>
          <a:p>
            <a:pPr indent="0" lvl="0" marL="457200" rtl="0" algn="l">
              <a:spcBef>
                <a:spcPts val="0"/>
              </a:spcBef>
              <a:spcAft>
                <a:spcPts val="0"/>
              </a:spcAft>
              <a:buNone/>
            </a:pPr>
            <a:r>
              <a:rPr lang="en-US" sz="1600">
                <a:solidFill>
                  <a:srgbClr val="C00000"/>
                </a:solidFill>
              </a:rPr>
              <a:t>Sharing work with families or community organizations that support identity and cultural storytelling.</a:t>
            </a:r>
            <a:endParaRPr sz="1600">
              <a:solidFill>
                <a:srgbClr val="C00000"/>
              </a:solidFill>
            </a:endParaRPr>
          </a:p>
          <a:p>
            <a:pPr indent="0" lvl="0" marL="457200" marR="0" rtl="0" algn="l">
              <a:lnSpc>
                <a:spcPct val="100000"/>
              </a:lnSpc>
              <a:spcBef>
                <a:spcPts val="0"/>
              </a:spcBef>
              <a:spcAft>
                <a:spcPts val="0"/>
              </a:spcAft>
              <a:buNone/>
            </a:pPr>
            <a:r>
              <a:t/>
            </a:r>
            <a:endParaRPr sz="1600">
              <a:solidFill>
                <a:srgbClr val="C00000"/>
              </a:solidFill>
            </a:endParaRPr>
          </a:p>
          <a:p>
            <a:pPr indent="0" lvl="0" marL="0" marR="0" rtl="0" algn="l">
              <a:lnSpc>
                <a:spcPct val="100000"/>
              </a:lnSpc>
              <a:spcBef>
                <a:spcPts val="0"/>
              </a:spcBef>
              <a:spcAft>
                <a:spcPts val="0"/>
              </a:spcAft>
              <a:buClr>
                <a:srgbClr val="000000"/>
              </a:buClr>
              <a:buSzPts val="24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1800" u="none" cap="none" strike="noStrike">
              <a:solidFill>
                <a:srgbClr val="C00000"/>
              </a:solidFill>
              <a:latin typeface="PT Sans"/>
              <a:ea typeface="PT Sans"/>
              <a:cs typeface="PT Sans"/>
              <a:sym typeface="PT Sans"/>
            </a:endParaRPr>
          </a:p>
          <a:p>
            <a:pPr indent="-234950" lvl="0" marL="285750" marR="0" rtl="0" algn="l">
              <a:lnSpc>
                <a:spcPct val="100000"/>
              </a:lnSpc>
              <a:spcBef>
                <a:spcPts val="0"/>
              </a:spcBef>
              <a:spcAft>
                <a:spcPts val="0"/>
              </a:spcAft>
              <a:buClr>
                <a:srgbClr val="000000"/>
              </a:buClr>
              <a:buSzPts val="800"/>
              <a:buFont typeface="Arial"/>
              <a:buNone/>
            </a:pPr>
            <a:r>
              <a:t/>
            </a:r>
            <a:endParaRPr b="0" i="0" sz="1800" u="none" cap="none" strike="noStrike">
              <a:solidFill>
                <a:schemeClr val="dk1"/>
              </a:solidFill>
              <a:latin typeface="PT Sans"/>
              <a:ea typeface="PT Sans"/>
              <a:cs typeface="PT Sans"/>
              <a:sym typeface="PT Sans"/>
            </a:endParaRPr>
          </a:p>
        </p:txBody>
      </p:sp>
      <p:sp>
        <p:nvSpPr>
          <p:cNvPr id="369" name="Google Shape;369;g398a6c54c77_0_40"/>
          <p:cNvSpPr txBox="1"/>
          <p:nvPr/>
        </p:nvSpPr>
        <p:spPr>
          <a:xfrm>
            <a:off x="1126950" y="1969925"/>
            <a:ext cx="7948500" cy="1723800"/>
          </a:xfrm>
          <a:prstGeom prst="rect">
            <a:avLst/>
          </a:prstGeom>
          <a:noFill/>
          <a:ln>
            <a:noFill/>
          </a:ln>
        </p:spPr>
        <p:txBody>
          <a:bodyPr anchorCtr="0" anchor="t" bIns="45700" lIns="91425" spcFirstLastPara="1" rIns="91425" wrap="square" tIns="45700">
            <a:spAutoFit/>
          </a:bodyPr>
          <a:lstStyle/>
          <a:p>
            <a:pPr indent="-298450" lvl="0" marL="285750" marR="0" rtl="0" algn="l">
              <a:lnSpc>
                <a:spcPct val="100000"/>
              </a:lnSpc>
              <a:spcBef>
                <a:spcPts val="0"/>
              </a:spcBef>
              <a:spcAft>
                <a:spcPts val="0"/>
              </a:spcAft>
              <a:buClr>
                <a:srgbClr val="000000"/>
              </a:buClr>
              <a:buSzPts val="1800"/>
              <a:buFont typeface="Noto Sans Symbols"/>
              <a:buChar char="▪"/>
            </a:pPr>
            <a:r>
              <a:rPr lang="en-US" sz="1800">
                <a:solidFill>
                  <a:schemeClr val="dk1"/>
                </a:solidFill>
              </a:rPr>
              <a:t>Learners </a:t>
            </a:r>
            <a:r>
              <a:rPr b="1" lang="en-US" sz="1800">
                <a:solidFill>
                  <a:schemeClr val="dk1"/>
                </a:solidFill>
              </a:rPr>
              <a:t>share their project work beyond the classroom.</a:t>
            </a:r>
            <a:endParaRPr b="1" sz="18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800">
                <a:solidFill>
                  <a:schemeClr val="dk1"/>
                </a:solidFill>
              </a:rPr>
              <a:t>Host a </a:t>
            </a:r>
            <a:r>
              <a:rPr b="1" lang="en-US" sz="1800">
                <a:solidFill>
                  <a:schemeClr val="dk1"/>
                </a:solidFill>
              </a:rPr>
              <a:t>public showcase</a:t>
            </a:r>
            <a:r>
              <a:rPr lang="en-US" sz="1800">
                <a:solidFill>
                  <a:schemeClr val="dk1"/>
                </a:solidFill>
              </a:rPr>
              <a:t>, digital gallery, or schoolwide “Community Inquiry Night” featuring learner-curated projects inspired by the film.</a:t>
            </a:r>
            <a:endParaRPr sz="1800">
              <a:solidFill>
                <a:schemeClr val="dk1"/>
              </a:solidFill>
            </a:endParaRPr>
          </a:p>
          <a:p>
            <a:pPr indent="-298450" lvl="0" marL="285750" marR="0" rtl="0" algn="l">
              <a:lnSpc>
                <a:spcPct val="100000"/>
              </a:lnSpc>
              <a:spcBef>
                <a:spcPts val="0"/>
              </a:spcBef>
              <a:spcAft>
                <a:spcPts val="0"/>
              </a:spcAft>
              <a:buClr>
                <a:srgbClr val="000000"/>
              </a:buClr>
              <a:buSzPts val="1800"/>
              <a:buFont typeface="Noto Sans Symbols"/>
              <a:buChar char="▪"/>
            </a:pPr>
            <a:r>
              <a:rPr lang="en-US" sz="1800">
                <a:solidFill>
                  <a:schemeClr val="dk1"/>
                </a:solidFill>
              </a:rPr>
              <a:t>Include </a:t>
            </a:r>
            <a:r>
              <a:rPr b="1" lang="en-US" sz="1800">
                <a:solidFill>
                  <a:schemeClr val="dk1"/>
                </a:solidFill>
              </a:rPr>
              <a:t>annotated researched artifacts or short written analyses </a:t>
            </a:r>
            <a:r>
              <a:rPr lang="en-US" sz="1800">
                <a:solidFill>
                  <a:schemeClr val="dk1"/>
                </a:solidFill>
              </a:rPr>
              <a:t>with learner exhibits.</a:t>
            </a:r>
            <a:endParaRPr sz="1800">
              <a:solidFill>
                <a:schemeClr val="dk1"/>
              </a:solidFill>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p:txBody>
      </p:sp>
      <p:pic>
        <p:nvPicPr>
          <p:cNvPr id="370" name="Google Shape;370;g398a6c54c77_0_4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pic>
        <p:nvPicPr>
          <p:cNvPr id="371" name="Google Shape;371;g398a6c54c77_0_40"/>
          <p:cNvPicPr preferRelativeResize="0"/>
          <p:nvPr/>
        </p:nvPicPr>
        <p:blipFill>
          <a:blip r:embed="rId4">
            <a:alphaModFix/>
          </a:blip>
          <a:stretch>
            <a:fillRect/>
          </a:stretch>
        </p:blipFill>
        <p:spPr>
          <a:xfrm>
            <a:off x="7033350" y="4043811"/>
            <a:ext cx="1958250" cy="259943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3f572134d09_1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77" name="Google Shape;377;g3f572134d09_1_0"/>
          <p:cNvSpPr txBox="1"/>
          <p:nvPr>
            <p:ph idx="4294967295" type="title"/>
          </p:nvPr>
        </p:nvSpPr>
        <p:spPr>
          <a:xfrm>
            <a:off x="1645925" y="422300"/>
            <a:ext cx="75744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2800"/>
              <a:buFont typeface="PT Sans"/>
              <a:buNone/>
            </a:pPr>
            <a:r>
              <a:rPr lang="en-US" sz="2800"/>
              <a:t>Handout: Using Film for Project Based Learning </a:t>
            </a:r>
            <a:endParaRPr sz="2800">
              <a:latin typeface="PT Sans"/>
              <a:ea typeface="PT Sans"/>
              <a:cs typeface="PT Sans"/>
              <a:sym typeface="PT Sans"/>
            </a:endParaRPr>
          </a:p>
        </p:txBody>
      </p:sp>
      <p:sp>
        <p:nvSpPr>
          <p:cNvPr id="378" name="Google Shape;378;g3f572134d09_1_0"/>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pic>
        <p:nvPicPr>
          <p:cNvPr id="379" name="Google Shape;379;g3f572134d09_1_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pic>
        <p:nvPicPr>
          <p:cNvPr id="380" name="Google Shape;380;g3f572134d09_1_0" title="Screenshot 2026-07-20 at 8.15.52 AM.png"/>
          <p:cNvPicPr preferRelativeResize="0"/>
          <p:nvPr/>
        </p:nvPicPr>
        <p:blipFill>
          <a:blip r:embed="rId4">
            <a:alphaModFix/>
          </a:blip>
          <a:stretch>
            <a:fillRect/>
          </a:stretch>
        </p:blipFill>
        <p:spPr>
          <a:xfrm>
            <a:off x="993875" y="1458775"/>
            <a:ext cx="4033710" cy="5262676"/>
          </a:xfrm>
          <a:prstGeom prst="rect">
            <a:avLst/>
          </a:prstGeom>
          <a:noFill/>
          <a:ln>
            <a:noFill/>
          </a:ln>
        </p:spPr>
      </p:pic>
      <p:pic>
        <p:nvPicPr>
          <p:cNvPr id="381" name="Google Shape;381;g3f572134d09_1_0" title="Screenshot 2026-07-20 at 8.46.20 AM.png"/>
          <p:cNvPicPr preferRelativeResize="0"/>
          <p:nvPr/>
        </p:nvPicPr>
        <p:blipFill rotWithShape="1">
          <a:blip r:embed="rId5">
            <a:alphaModFix/>
          </a:blip>
          <a:srcRect b="2999" l="0" r="0" t="2999"/>
          <a:stretch/>
        </p:blipFill>
        <p:spPr>
          <a:xfrm>
            <a:off x="5334000" y="2790013"/>
            <a:ext cx="3657599" cy="26001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g3f566dc111e_0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87" name="Google Shape;387;g3f566dc111e_0_0"/>
          <p:cNvSpPr txBox="1"/>
          <p:nvPr>
            <p:ph idx="4294967295" type="title"/>
          </p:nvPr>
        </p:nvSpPr>
        <p:spPr>
          <a:xfrm>
            <a:off x="1587125" y="381000"/>
            <a:ext cx="7557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lang="en-US" sz="2800"/>
              <a:t>A Wonder Wall </a:t>
            </a:r>
            <a:endParaRPr/>
          </a:p>
        </p:txBody>
      </p:sp>
      <p:pic>
        <p:nvPicPr>
          <p:cNvPr id="388" name="Google Shape;388;g3f566dc111e_0_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389" name="Google Shape;389;g3f566dc111e_0_0"/>
          <p:cNvSpPr txBox="1"/>
          <p:nvPr/>
        </p:nvSpPr>
        <p:spPr>
          <a:xfrm>
            <a:off x="917825" y="1521500"/>
            <a:ext cx="81000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US" sz="2000">
                <a:solidFill>
                  <a:schemeClr val="dk1"/>
                </a:solidFill>
                <a:latin typeface="PT Sans"/>
                <a:ea typeface="PT Sans"/>
                <a:cs typeface="PT Sans"/>
                <a:sym typeface="PT Sans"/>
              </a:rPr>
              <a:t>Before we close, I'd love to hear one "wonder" you're taking with you today.</a:t>
            </a:r>
            <a:br>
              <a:rPr b="1" lang="en-US" sz="2000">
                <a:solidFill>
                  <a:schemeClr val="dk1"/>
                </a:solidFill>
                <a:latin typeface="PT Sans"/>
                <a:ea typeface="PT Sans"/>
                <a:cs typeface="PT Sans"/>
                <a:sym typeface="PT Sans"/>
              </a:rPr>
            </a:br>
            <a:br>
              <a:rPr b="1" lang="en-US" sz="2000">
                <a:solidFill>
                  <a:schemeClr val="dk1"/>
                </a:solidFill>
                <a:latin typeface="PT Sans"/>
                <a:ea typeface="PT Sans"/>
                <a:cs typeface="PT Sans"/>
                <a:sym typeface="PT Sans"/>
              </a:rPr>
            </a:br>
            <a:r>
              <a:rPr b="1" lang="en-US" sz="2000">
                <a:solidFill>
                  <a:schemeClr val="dk1"/>
                </a:solidFill>
                <a:latin typeface="PT Sans"/>
                <a:ea typeface="PT Sans"/>
                <a:cs typeface="PT Sans"/>
                <a:sym typeface="PT Sans"/>
              </a:rPr>
              <a:t>Complete this sentence in the chat:</a:t>
            </a:r>
            <a:br>
              <a:rPr b="1" lang="en-US" sz="2300">
                <a:solidFill>
                  <a:schemeClr val="dk1"/>
                </a:solidFill>
                <a:latin typeface="PT Sans"/>
                <a:ea typeface="PT Sans"/>
                <a:cs typeface="PT Sans"/>
                <a:sym typeface="PT Sans"/>
              </a:rPr>
            </a:br>
            <a:endParaRPr b="1" sz="2300">
              <a:solidFill>
                <a:schemeClr val="dk1"/>
              </a:solidFill>
              <a:latin typeface="PT Sans"/>
              <a:ea typeface="PT Sans"/>
              <a:cs typeface="PT Sans"/>
              <a:sym typeface="PT Sans"/>
            </a:endParaRPr>
          </a:p>
          <a:p>
            <a:pPr indent="0" lvl="0" marL="0" rtl="0" algn="ctr">
              <a:lnSpc>
                <a:spcPct val="115000"/>
              </a:lnSpc>
              <a:spcBef>
                <a:spcPts val="1200"/>
              </a:spcBef>
              <a:spcAft>
                <a:spcPts val="0"/>
              </a:spcAft>
              <a:buNone/>
            </a:pPr>
            <a:r>
              <a:rPr b="1" lang="en-US" sz="3600">
                <a:solidFill>
                  <a:schemeClr val="dk1"/>
                </a:solidFill>
                <a:latin typeface="PT Sans"/>
                <a:ea typeface="PT Sans"/>
                <a:cs typeface="PT Sans"/>
                <a:sym typeface="PT Sans"/>
              </a:rPr>
              <a:t>I wonder…</a:t>
            </a:r>
            <a:endParaRPr b="1" sz="1800">
              <a:solidFill>
                <a:schemeClr val="dk1"/>
              </a:solidFill>
              <a:latin typeface="PT Sans"/>
              <a:ea typeface="PT Sans"/>
              <a:cs typeface="PT Sans"/>
              <a:sym typeface="PT Sans"/>
            </a:endParaRPr>
          </a:p>
          <a:p>
            <a:pPr indent="0" lvl="0" marL="0" rtl="0" algn="l">
              <a:lnSpc>
                <a:spcPct val="115000"/>
              </a:lnSpc>
              <a:spcBef>
                <a:spcPts val="1200"/>
              </a:spcBef>
              <a:spcAft>
                <a:spcPts val="0"/>
              </a:spcAft>
              <a:buNone/>
            </a:pPr>
            <a:br>
              <a:rPr b="1" lang="en-US" sz="2000">
                <a:solidFill>
                  <a:schemeClr val="dk1"/>
                </a:solidFill>
                <a:latin typeface="PT Sans"/>
                <a:ea typeface="PT Sans"/>
                <a:cs typeface="PT Sans"/>
                <a:sym typeface="PT Sans"/>
              </a:rPr>
            </a:br>
            <a:r>
              <a:rPr b="1" lang="en-US" sz="2000">
                <a:solidFill>
                  <a:schemeClr val="dk1"/>
                </a:solidFill>
                <a:latin typeface="PT Sans"/>
                <a:ea typeface="PT Sans"/>
                <a:cs typeface="PT Sans"/>
                <a:sym typeface="PT Sans"/>
              </a:rPr>
              <a:t>Examples:</a:t>
            </a:r>
            <a:endParaRPr b="1" sz="2000">
              <a:solidFill>
                <a:schemeClr val="dk1"/>
              </a:solidFill>
              <a:latin typeface="PT Sans"/>
              <a:ea typeface="PT Sans"/>
              <a:cs typeface="PT Sans"/>
              <a:sym typeface="PT Sans"/>
            </a:endParaRPr>
          </a:p>
          <a:p>
            <a:pPr indent="-355600" lvl="0" marL="457200" rtl="0" algn="l">
              <a:lnSpc>
                <a:spcPct val="115000"/>
              </a:lnSpc>
              <a:spcBef>
                <a:spcPts val="120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I wonder whose story my students have never heard.</a:t>
            </a:r>
            <a:endParaRPr sz="2000">
              <a:solidFill>
                <a:schemeClr val="dk1"/>
              </a:solidFill>
              <a:latin typeface="PT Sans"/>
              <a:ea typeface="PT Sans"/>
              <a:cs typeface="PT Sans"/>
              <a:sym typeface="PT Sans"/>
            </a:endParaRPr>
          </a:p>
          <a:p>
            <a:pPr indent="-355600" lvl="0" marL="457200" rtl="0" algn="l">
              <a:lnSpc>
                <a:spcPct val="115000"/>
              </a:lnSpc>
              <a:spcBef>
                <a:spcPts val="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I wonder what my students are most curious about.</a:t>
            </a:r>
            <a:endParaRPr sz="2000">
              <a:solidFill>
                <a:schemeClr val="dk1"/>
              </a:solidFill>
              <a:latin typeface="PT Sans"/>
              <a:ea typeface="PT Sans"/>
              <a:cs typeface="PT Sans"/>
              <a:sym typeface="PT Sans"/>
            </a:endParaRPr>
          </a:p>
          <a:p>
            <a:pPr indent="-355600" lvl="0" marL="457200" rtl="0" algn="l">
              <a:lnSpc>
                <a:spcPct val="115000"/>
              </a:lnSpc>
              <a:spcBef>
                <a:spcPts val="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I wonder what primary sources will surprise them.</a:t>
            </a:r>
            <a:endParaRPr sz="2000">
              <a:solidFill>
                <a:schemeClr val="dk1"/>
              </a:solidFill>
              <a:latin typeface="PT Sans"/>
              <a:ea typeface="PT Sans"/>
              <a:cs typeface="PT Sans"/>
              <a:sym typeface="PT Sans"/>
            </a:endParaRPr>
          </a:p>
          <a:p>
            <a:pPr indent="-355600" lvl="0" marL="457200" rtl="0" algn="l">
              <a:lnSpc>
                <a:spcPct val="115000"/>
              </a:lnSpc>
              <a:spcBef>
                <a:spcPts val="0"/>
              </a:spcBef>
              <a:spcAft>
                <a:spcPts val="0"/>
              </a:spcAft>
              <a:buClr>
                <a:schemeClr val="dk1"/>
              </a:buClr>
              <a:buSzPts val="2000"/>
              <a:buFont typeface="PT Sans"/>
              <a:buChar char="●"/>
            </a:pPr>
            <a:r>
              <a:rPr lang="en-US" sz="2000">
                <a:solidFill>
                  <a:schemeClr val="dk1"/>
                </a:solidFill>
                <a:latin typeface="PT Sans"/>
                <a:ea typeface="PT Sans"/>
                <a:cs typeface="PT Sans"/>
                <a:sym typeface="PT Sans"/>
              </a:rPr>
              <a:t>I wonder how storytelling can help build belonging.</a:t>
            </a:r>
            <a:endParaRPr sz="2000">
              <a:solidFill>
                <a:schemeClr val="dk1"/>
              </a:solidFill>
              <a:latin typeface="PT Sans"/>
              <a:ea typeface="PT Sans"/>
              <a:cs typeface="PT Sans"/>
              <a:sym typeface="PT Sans"/>
            </a:endParaRPr>
          </a:p>
          <a:p>
            <a:pPr indent="0" lvl="0" marL="0" rtl="0" algn="l">
              <a:lnSpc>
                <a:spcPct val="115000"/>
              </a:lnSpc>
              <a:spcBef>
                <a:spcPts val="1200"/>
              </a:spcBef>
              <a:spcAft>
                <a:spcPts val="0"/>
              </a:spcAft>
              <a:buNone/>
            </a:pPr>
            <a:r>
              <a:t/>
            </a:r>
            <a:endParaRPr b="1" sz="2300">
              <a:solidFill>
                <a:schemeClr val="dk1"/>
              </a:solidFill>
              <a:latin typeface="PT Sans"/>
              <a:ea typeface="PT Sans"/>
              <a:cs typeface="PT Sans"/>
              <a:sym typeface="PT Sans"/>
            </a:endParaRPr>
          </a:p>
          <a:p>
            <a:pPr indent="0" lvl="0" marL="0" rtl="0" algn="l">
              <a:lnSpc>
                <a:spcPct val="115000"/>
              </a:lnSpc>
              <a:spcBef>
                <a:spcPts val="1200"/>
              </a:spcBef>
              <a:spcAft>
                <a:spcPts val="0"/>
              </a:spcAft>
              <a:buNone/>
            </a:pPr>
            <a:r>
              <a:t/>
            </a:r>
            <a:endParaRPr sz="2400">
              <a:solidFill>
                <a:schemeClr val="dk1"/>
              </a:solidFill>
              <a:latin typeface="PT Sans"/>
              <a:ea typeface="PT Sans"/>
              <a:cs typeface="PT Sans"/>
              <a:sym typeface="PT Sans"/>
            </a:endParaRPr>
          </a:p>
          <a:p>
            <a:pPr indent="457200" lvl="0" marL="2286000" rtl="0" algn="ctr">
              <a:lnSpc>
                <a:spcPct val="115000"/>
              </a:lnSpc>
              <a:spcBef>
                <a:spcPts val="0"/>
              </a:spcBef>
              <a:spcAft>
                <a:spcPts val="0"/>
              </a:spcAft>
              <a:buNone/>
            </a:pPr>
            <a:r>
              <a:t/>
            </a:r>
            <a:endParaRPr sz="2400">
              <a:solidFill>
                <a:schemeClr val="dk1"/>
              </a:solidFill>
              <a:latin typeface="PT Sans"/>
              <a:ea typeface="PT Sans"/>
              <a:cs typeface="PT Sans"/>
              <a:sym typeface="PT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3f566dc111e_0_3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95" name="Google Shape;395;g3f566dc111e_0_30"/>
          <p:cNvSpPr txBox="1"/>
          <p:nvPr>
            <p:ph idx="4294967295" type="title"/>
          </p:nvPr>
        </p:nvSpPr>
        <p:spPr>
          <a:xfrm>
            <a:off x="1587125" y="381000"/>
            <a:ext cx="7557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lang="en-US" sz="2800"/>
              <a:t>Today’s Driving Question</a:t>
            </a:r>
            <a:endParaRPr/>
          </a:p>
        </p:txBody>
      </p:sp>
      <p:pic>
        <p:nvPicPr>
          <p:cNvPr id="396" name="Google Shape;396;g3f566dc111e_0_3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397" name="Google Shape;397;g3f566dc111e_0_30"/>
          <p:cNvSpPr txBox="1"/>
          <p:nvPr/>
        </p:nvSpPr>
        <p:spPr>
          <a:xfrm>
            <a:off x="945875" y="1689800"/>
            <a:ext cx="81000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US" sz="2300">
                <a:solidFill>
                  <a:schemeClr val="dk1"/>
                </a:solidFill>
                <a:latin typeface="PT Sans"/>
                <a:ea typeface="PT Sans"/>
                <a:cs typeface="PT Sans"/>
                <a:sym typeface="PT Sans"/>
              </a:rPr>
              <a:t>As you go back into your classrooms…</a:t>
            </a:r>
            <a:endParaRPr b="1" sz="2300">
              <a:solidFill>
                <a:schemeClr val="dk1"/>
              </a:solidFill>
              <a:latin typeface="PT Sans"/>
              <a:ea typeface="PT Sans"/>
              <a:cs typeface="PT Sans"/>
              <a:sym typeface="PT Sans"/>
            </a:endParaRPr>
          </a:p>
          <a:p>
            <a:pPr indent="0" lvl="0" marL="381000" marR="381000" rtl="0" algn="l">
              <a:lnSpc>
                <a:spcPct val="115000"/>
              </a:lnSpc>
              <a:spcBef>
                <a:spcPts val="1200"/>
              </a:spcBef>
              <a:spcAft>
                <a:spcPts val="0"/>
              </a:spcAft>
              <a:buNone/>
            </a:pPr>
            <a:r>
              <a:rPr b="1" lang="en-US" sz="2300">
                <a:solidFill>
                  <a:schemeClr val="dk1"/>
                </a:solidFill>
                <a:latin typeface="PT Sans"/>
                <a:ea typeface="PT Sans"/>
                <a:cs typeface="PT Sans"/>
                <a:sym typeface="PT Sans"/>
              </a:rPr>
              <a:t>How will you create opportunities for every student to experience a sense of belonging through inquiry, storytelling, and primary sources?</a:t>
            </a:r>
            <a:endParaRPr sz="2300">
              <a:solidFill>
                <a:schemeClr val="dk1"/>
              </a:solidFill>
              <a:latin typeface="PT Sans"/>
              <a:ea typeface="PT Sans"/>
              <a:cs typeface="PT Sans"/>
              <a:sym typeface="PT Sans"/>
            </a:endParaRPr>
          </a:p>
          <a:p>
            <a:pPr indent="-374650" lvl="0" marL="457200" rtl="0" algn="l">
              <a:lnSpc>
                <a:spcPct val="115000"/>
              </a:lnSpc>
              <a:spcBef>
                <a:spcPts val="1200"/>
              </a:spcBef>
              <a:spcAft>
                <a:spcPts val="0"/>
              </a:spcAft>
              <a:buClr>
                <a:schemeClr val="dk1"/>
              </a:buClr>
              <a:buSzPts val="2300"/>
              <a:buFont typeface="PT Sans"/>
              <a:buChar char="●"/>
            </a:pPr>
            <a:r>
              <a:rPr lang="en-US" sz="2300">
                <a:solidFill>
                  <a:schemeClr val="dk1"/>
                </a:solidFill>
                <a:latin typeface="PT Sans"/>
                <a:ea typeface="PT Sans"/>
                <a:cs typeface="PT Sans"/>
                <a:sym typeface="PT Sans"/>
              </a:rPr>
              <a:t>What stories need to be heard?</a:t>
            </a:r>
            <a:endParaRPr sz="2300">
              <a:solidFill>
                <a:schemeClr val="dk1"/>
              </a:solidFill>
              <a:latin typeface="PT Sans"/>
              <a:ea typeface="PT Sans"/>
              <a:cs typeface="PT Sans"/>
              <a:sym typeface="PT Sans"/>
            </a:endParaRPr>
          </a:p>
          <a:p>
            <a:pPr indent="-374650" lvl="0" marL="457200" rtl="0" algn="l">
              <a:lnSpc>
                <a:spcPct val="115000"/>
              </a:lnSpc>
              <a:spcBef>
                <a:spcPts val="0"/>
              </a:spcBef>
              <a:spcAft>
                <a:spcPts val="0"/>
              </a:spcAft>
              <a:buClr>
                <a:schemeClr val="dk1"/>
              </a:buClr>
              <a:buSzPts val="2300"/>
              <a:buFont typeface="PT Sans"/>
              <a:buChar char="●"/>
            </a:pPr>
            <a:r>
              <a:rPr lang="en-US" sz="2300">
                <a:solidFill>
                  <a:schemeClr val="dk1"/>
                </a:solidFill>
                <a:latin typeface="PT Sans"/>
                <a:ea typeface="PT Sans"/>
                <a:cs typeface="PT Sans"/>
                <a:sym typeface="PT Sans"/>
              </a:rPr>
              <a:t>Whose voices are missing?</a:t>
            </a:r>
            <a:endParaRPr sz="2300">
              <a:solidFill>
                <a:schemeClr val="dk1"/>
              </a:solidFill>
              <a:latin typeface="PT Sans"/>
              <a:ea typeface="PT Sans"/>
              <a:cs typeface="PT Sans"/>
              <a:sym typeface="PT Sans"/>
            </a:endParaRPr>
          </a:p>
          <a:p>
            <a:pPr indent="-374650" lvl="0" marL="457200" rtl="0" algn="l">
              <a:lnSpc>
                <a:spcPct val="115000"/>
              </a:lnSpc>
              <a:spcBef>
                <a:spcPts val="0"/>
              </a:spcBef>
              <a:spcAft>
                <a:spcPts val="0"/>
              </a:spcAft>
              <a:buClr>
                <a:schemeClr val="dk1"/>
              </a:buClr>
              <a:buSzPts val="2300"/>
              <a:buFont typeface="PT Sans"/>
              <a:buChar char="●"/>
            </a:pPr>
            <a:r>
              <a:rPr lang="en-US" sz="2300">
                <a:solidFill>
                  <a:schemeClr val="dk1"/>
                </a:solidFill>
                <a:latin typeface="PT Sans"/>
                <a:ea typeface="PT Sans"/>
                <a:cs typeface="PT Sans"/>
                <a:sym typeface="PT Sans"/>
              </a:rPr>
              <a:t>Where might curiosity lead?</a:t>
            </a:r>
            <a:endParaRPr sz="2300">
              <a:solidFill>
                <a:schemeClr val="dk1"/>
              </a:solidFill>
              <a:latin typeface="PT Sans"/>
              <a:ea typeface="PT Sans"/>
              <a:cs typeface="PT Sans"/>
              <a:sym typeface="PT Sans"/>
            </a:endParaRPr>
          </a:p>
          <a:p>
            <a:pPr indent="0" lvl="0" marL="0" rtl="0" algn="l">
              <a:lnSpc>
                <a:spcPct val="115000"/>
              </a:lnSpc>
              <a:spcBef>
                <a:spcPts val="1200"/>
              </a:spcBef>
              <a:spcAft>
                <a:spcPts val="0"/>
              </a:spcAft>
              <a:buNone/>
            </a:pPr>
            <a:r>
              <a:t/>
            </a:r>
            <a:endParaRPr sz="2400">
              <a:solidFill>
                <a:schemeClr val="dk1"/>
              </a:solidFill>
              <a:latin typeface="PT Sans"/>
              <a:ea typeface="PT Sans"/>
              <a:cs typeface="PT Sans"/>
              <a:sym typeface="PT Sans"/>
            </a:endParaRPr>
          </a:p>
          <a:p>
            <a:pPr indent="457200" lvl="0" marL="2286000" rtl="0" algn="ctr">
              <a:lnSpc>
                <a:spcPct val="115000"/>
              </a:lnSpc>
              <a:spcBef>
                <a:spcPts val="0"/>
              </a:spcBef>
              <a:spcAft>
                <a:spcPts val="0"/>
              </a:spcAft>
              <a:buNone/>
            </a:pPr>
            <a:r>
              <a:t/>
            </a:r>
            <a:endParaRPr sz="2400">
              <a:solidFill>
                <a:schemeClr val="dk1"/>
              </a:solidFill>
              <a:latin typeface="PT Sans"/>
              <a:ea typeface="PT Sans"/>
              <a:cs typeface="PT Sans"/>
              <a:sym typeface="PT Sans"/>
            </a:endParaRPr>
          </a:p>
        </p:txBody>
      </p:sp>
      <p:pic>
        <p:nvPicPr>
          <p:cNvPr id="398" name="Google Shape;398;g3f566dc111e_0_30"/>
          <p:cNvPicPr preferRelativeResize="0"/>
          <p:nvPr/>
        </p:nvPicPr>
        <p:blipFill>
          <a:blip r:embed="rId4">
            <a:alphaModFix/>
          </a:blip>
          <a:stretch>
            <a:fillRect/>
          </a:stretch>
        </p:blipFill>
        <p:spPr>
          <a:xfrm>
            <a:off x="5259200" y="4565964"/>
            <a:ext cx="3632474" cy="204328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04" name="Google Shape;404;p7"/>
          <p:cNvSpPr txBox="1"/>
          <p:nvPr/>
        </p:nvSpPr>
        <p:spPr>
          <a:xfrm>
            <a:off x="5334000" y="3644900"/>
            <a:ext cx="3657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PT Sans"/>
              <a:ea typeface="PT Sans"/>
              <a:cs typeface="PT Sans"/>
              <a:sym typeface="PT Sans"/>
            </a:endParaRPr>
          </a:p>
        </p:txBody>
      </p:sp>
      <p:sp>
        <p:nvSpPr>
          <p:cNvPr id="405" name="Google Shape;405;p7"/>
          <p:cNvSpPr txBox="1"/>
          <p:nvPr/>
        </p:nvSpPr>
        <p:spPr>
          <a:xfrm>
            <a:off x="1583875" y="423897"/>
            <a:ext cx="6990109" cy="751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lang="en-US" sz="2800">
                <a:solidFill>
                  <a:schemeClr val="lt1"/>
                </a:solidFill>
                <a:latin typeface="PT Sans"/>
                <a:ea typeface="PT Sans"/>
                <a:cs typeface="PT Sans"/>
                <a:sym typeface="PT Sans"/>
              </a:rPr>
              <a:t>HELPFUL RESOURCES </a:t>
            </a:r>
            <a:endParaRPr sz="2800">
              <a:solidFill>
                <a:schemeClr val="lt1"/>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2800"/>
              <a:buFont typeface="Arial"/>
              <a:buNone/>
            </a:pPr>
            <a:r>
              <a:t/>
            </a:r>
            <a:endParaRPr sz="2800">
              <a:solidFill>
                <a:schemeClr val="lt1"/>
              </a:solidFill>
              <a:latin typeface="PT Sans"/>
              <a:ea typeface="PT Sans"/>
              <a:cs typeface="PT Sans"/>
              <a:sym typeface="PT Sans"/>
            </a:endParaRPr>
          </a:p>
        </p:txBody>
      </p:sp>
      <p:sp>
        <p:nvSpPr>
          <p:cNvPr id="406" name="Google Shape;406;p7"/>
          <p:cNvSpPr txBox="1"/>
          <p:nvPr/>
        </p:nvSpPr>
        <p:spPr>
          <a:xfrm>
            <a:off x="1103625" y="1315725"/>
            <a:ext cx="6268200" cy="432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300" u="none" cap="none" strike="noStrike">
                <a:solidFill>
                  <a:schemeClr val="dk1"/>
                </a:solidFill>
                <a:latin typeface="Arial"/>
                <a:ea typeface="Arial"/>
                <a:cs typeface="Arial"/>
                <a:sym typeface="Arial"/>
              </a:rPr>
              <a:t>Journeys in Film’s </a:t>
            </a:r>
            <a:r>
              <a:rPr b="1" lang="en-US" sz="1300">
                <a:solidFill>
                  <a:schemeClr val="dk1"/>
                </a:solidFill>
              </a:rPr>
              <a:t>new resources at a glance.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300" u="none" cap="none" strike="noStrike">
              <a:solidFill>
                <a:schemeClr val="dk1"/>
              </a:solidFill>
              <a:latin typeface="PT Sans"/>
              <a:ea typeface="PT Sans"/>
              <a:cs typeface="PT Sans"/>
              <a:sym typeface="PT Sans"/>
            </a:endParaRPr>
          </a:p>
          <a:p>
            <a:pPr indent="0" lvl="0" marL="177800" marR="0" rtl="0" algn="l">
              <a:lnSpc>
                <a:spcPct val="100000"/>
              </a:lnSpc>
              <a:spcBef>
                <a:spcPts val="0"/>
              </a:spcBef>
              <a:spcAft>
                <a:spcPts val="0"/>
              </a:spcAft>
              <a:buClr>
                <a:srgbClr val="000000"/>
              </a:buClr>
              <a:buSzPts val="1600"/>
              <a:buFont typeface="Arial"/>
              <a:buNone/>
            </a:pPr>
            <a:r>
              <a:rPr b="1" lang="en-US" sz="1300">
                <a:solidFill>
                  <a:srgbClr val="C00000"/>
                </a:solidFill>
              </a:rPr>
              <a:t>Acts of Reparation, Sugarcane and other films for </a:t>
            </a:r>
            <a:r>
              <a:rPr b="1" lang="en-US" sz="1300">
                <a:solidFill>
                  <a:schemeClr val="dk1"/>
                </a:solidFill>
              </a:rPr>
              <a:t>primary source learning, research techniques/approaches, deep historical inquiry </a:t>
            </a:r>
            <a:endParaRPr b="1" sz="1300">
              <a:solidFill>
                <a:schemeClr val="dk1"/>
              </a:solidFill>
            </a:endParaRPr>
          </a:p>
          <a:p>
            <a:pPr indent="0" lvl="0" marL="177800" marR="0" rtl="0" algn="l">
              <a:lnSpc>
                <a:spcPct val="100000"/>
              </a:lnSpc>
              <a:spcBef>
                <a:spcPts val="0"/>
              </a:spcBef>
              <a:spcAft>
                <a:spcPts val="0"/>
              </a:spcAft>
              <a:buClr>
                <a:srgbClr val="000000"/>
              </a:buClr>
              <a:buSzPts val="1600"/>
              <a:buFont typeface="Arial"/>
              <a:buNone/>
            </a:pPr>
            <a:r>
              <a:t/>
            </a:r>
            <a:endParaRPr b="1" sz="1300">
              <a:solidFill>
                <a:srgbClr val="C00000"/>
              </a:solidFill>
            </a:endParaRPr>
          </a:p>
          <a:p>
            <a:pPr indent="0" lvl="0" marL="177800" marR="0" rtl="0" algn="l">
              <a:lnSpc>
                <a:spcPct val="100000"/>
              </a:lnSpc>
              <a:spcBef>
                <a:spcPts val="0"/>
              </a:spcBef>
              <a:spcAft>
                <a:spcPts val="0"/>
              </a:spcAft>
              <a:buClr>
                <a:srgbClr val="000000"/>
              </a:buClr>
              <a:buSzPts val="1600"/>
              <a:buFont typeface="Arial"/>
              <a:buNone/>
            </a:pPr>
            <a:r>
              <a:rPr b="1" lang="en-US" sz="1300">
                <a:solidFill>
                  <a:srgbClr val="C00000"/>
                </a:solidFill>
              </a:rPr>
              <a:t>Majority Rules,</a:t>
            </a:r>
            <a:r>
              <a:rPr b="1" i="0" lang="en-US" sz="1300" u="none" cap="none" strike="noStrike">
                <a:solidFill>
                  <a:srgbClr val="C00000"/>
                </a:solidFill>
                <a:latin typeface="Arial"/>
                <a:ea typeface="Arial"/>
                <a:cs typeface="Arial"/>
                <a:sym typeface="Arial"/>
              </a:rPr>
              <a:t> Dark Money and other films for </a:t>
            </a:r>
            <a:r>
              <a:rPr b="1" lang="en-US" sz="1300">
                <a:solidFill>
                  <a:schemeClr val="dk1"/>
                </a:solidFill>
              </a:rPr>
              <a:t>civic learning, civic engagement, and curiosity about elections.</a:t>
            </a:r>
            <a:endParaRPr b="0" i="0" sz="1300" u="none" cap="none" strike="noStrike">
              <a:solidFill>
                <a:schemeClr val="dk1"/>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1600"/>
              <a:buFont typeface="Arial"/>
              <a:buNone/>
            </a:pPr>
            <a:r>
              <a:t/>
            </a:r>
            <a:endParaRPr b="1" i="0" sz="1300" u="none" cap="none" strike="noStrike">
              <a:solidFill>
                <a:schemeClr val="dk1"/>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1600"/>
              <a:buFont typeface="Arial"/>
              <a:buNone/>
            </a:pPr>
            <a:r>
              <a:rPr b="1" lang="en-US" sz="1300">
                <a:solidFill>
                  <a:srgbClr val="C00000"/>
                </a:solidFill>
              </a:rPr>
              <a:t>And So It Begins for</a:t>
            </a:r>
            <a:r>
              <a:rPr b="1" i="0" lang="en-US" sz="1300" u="none" cap="none" strike="noStrike">
                <a:solidFill>
                  <a:srgbClr val="C00000"/>
                </a:solidFill>
                <a:latin typeface="Arial"/>
                <a:ea typeface="Arial"/>
                <a:cs typeface="Arial"/>
                <a:sym typeface="Arial"/>
              </a:rPr>
              <a:t> </a:t>
            </a:r>
            <a:r>
              <a:rPr b="1" lang="en-US" sz="1300">
                <a:solidFill>
                  <a:schemeClr val="dk1"/>
                </a:solidFill>
              </a:rPr>
              <a:t>inquiry around the Philippines, social media influence on elections, and women leaders.</a:t>
            </a:r>
            <a:endParaRPr b="0" i="0" sz="13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1600"/>
              <a:buFont typeface="Arial"/>
              <a:buNone/>
            </a:pPr>
            <a:r>
              <a:t/>
            </a:r>
            <a:endParaRPr b="1" i="0" sz="1300" u="none" cap="none" strike="noStrike">
              <a:solidFill>
                <a:schemeClr val="dk1"/>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1600"/>
              <a:buFont typeface="Arial"/>
              <a:buNone/>
            </a:pPr>
            <a:r>
              <a:rPr b="1" lang="en-US" sz="1300">
                <a:solidFill>
                  <a:srgbClr val="C00000"/>
                </a:solidFill>
              </a:rPr>
              <a:t>Her Story, Her War: World War II for</a:t>
            </a:r>
            <a:r>
              <a:rPr b="1" i="0" lang="en-US" sz="1300" u="none" cap="none" strike="noStrike">
                <a:solidFill>
                  <a:srgbClr val="C00000"/>
                </a:solidFill>
                <a:latin typeface="Arial"/>
                <a:ea typeface="Arial"/>
                <a:cs typeface="Arial"/>
                <a:sym typeface="Arial"/>
              </a:rPr>
              <a:t> </a:t>
            </a:r>
            <a:r>
              <a:rPr b="1" i="0" lang="en-US" sz="1300" u="none" cap="none" strike="noStrike">
                <a:solidFill>
                  <a:srgbClr val="000000"/>
                </a:solidFill>
                <a:latin typeface="Arial"/>
                <a:ea typeface="Arial"/>
                <a:cs typeface="Arial"/>
                <a:sym typeface="Arial"/>
              </a:rPr>
              <a:t>c</a:t>
            </a:r>
            <a:r>
              <a:rPr b="1" lang="en-US" sz="1300"/>
              <a:t>uriosity around women’s roles, code breaking, and more. </a:t>
            </a:r>
            <a:endParaRPr b="0" i="0" sz="13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1600"/>
              <a:buFont typeface="Arial"/>
              <a:buNone/>
            </a:pPr>
            <a:r>
              <a:t/>
            </a:r>
            <a:endParaRPr b="1" i="0" sz="1300" u="none" cap="none" strike="noStrike">
              <a:solidFill>
                <a:schemeClr val="dk1"/>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1600"/>
              <a:buFont typeface="Arial"/>
              <a:buNone/>
            </a:pPr>
            <a:r>
              <a:rPr b="1" lang="en-US" sz="1300">
                <a:solidFill>
                  <a:srgbClr val="C00000"/>
                </a:solidFill>
              </a:rPr>
              <a:t>Searching for Amani and The White House Effect for</a:t>
            </a:r>
            <a:r>
              <a:rPr b="1" i="0" lang="en-US" sz="1300" u="none" cap="none" strike="noStrike">
                <a:solidFill>
                  <a:srgbClr val="C00000"/>
                </a:solidFill>
                <a:latin typeface="Arial"/>
                <a:ea typeface="Arial"/>
                <a:cs typeface="Arial"/>
                <a:sym typeface="Arial"/>
              </a:rPr>
              <a:t> </a:t>
            </a:r>
            <a:r>
              <a:rPr b="1" lang="en-US" sz="1300">
                <a:solidFill>
                  <a:schemeClr val="dk1"/>
                </a:solidFill>
              </a:rPr>
              <a:t>environmental education, and/or interviewing, journalistic inquiry. </a:t>
            </a:r>
            <a:endParaRPr b="0" i="0" sz="13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PT Sans"/>
              <a:ea typeface="PT Sans"/>
              <a:cs typeface="PT Sans"/>
              <a:sym typeface="PT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07" name="Google Shape;407;p7"/>
          <p:cNvPicPr preferRelativeResize="0"/>
          <p:nvPr/>
        </p:nvPicPr>
        <p:blipFill rotWithShape="1">
          <a:blip r:embed="rId3">
            <a:alphaModFix/>
          </a:blip>
          <a:srcRect b="0" l="0" r="0" t="0"/>
          <a:stretch/>
        </p:blipFill>
        <p:spPr>
          <a:xfrm>
            <a:off x="250752" y="171818"/>
            <a:ext cx="1256399" cy="1256425"/>
          </a:xfrm>
          <a:prstGeom prst="rect">
            <a:avLst/>
          </a:prstGeom>
          <a:noFill/>
          <a:ln>
            <a:noFill/>
          </a:ln>
        </p:spPr>
      </p:pic>
      <p:pic>
        <p:nvPicPr>
          <p:cNvPr id="408" name="Google Shape;408;p7" title="And So It Begins 27x40_edit copy.jpg"/>
          <p:cNvPicPr preferRelativeResize="0"/>
          <p:nvPr/>
        </p:nvPicPr>
        <p:blipFill>
          <a:blip r:embed="rId4">
            <a:alphaModFix/>
          </a:blip>
          <a:stretch>
            <a:fillRect/>
          </a:stretch>
        </p:blipFill>
        <p:spPr>
          <a:xfrm>
            <a:off x="7340784" y="1289657"/>
            <a:ext cx="1541707" cy="2284667"/>
          </a:xfrm>
          <a:prstGeom prst="rect">
            <a:avLst/>
          </a:prstGeom>
          <a:noFill/>
          <a:ln>
            <a:noFill/>
          </a:ln>
        </p:spPr>
      </p:pic>
      <p:pic>
        <p:nvPicPr>
          <p:cNvPr id="409" name="Google Shape;409;p7" title="Majority_Horizontal_1920x1080_01.jpg"/>
          <p:cNvPicPr preferRelativeResize="0"/>
          <p:nvPr/>
        </p:nvPicPr>
        <p:blipFill>
          <a:blip r:embed="rId5">
            <a:alphaModFix/>
          </a:blip>
          <a:stretch>
            <a:fillRect/>
          </a:stretch>
        </p:blipFill>
        <p:spPr>
          <a:xfrm rot="9">
            <a:off x="7050324" y="3786950"/>
            <a:ext cx="1941278" cy="1091977"/>
          </a:xfrm>
          <a:prstGeom prst="rect">
            <a:avLst/>
          </a:prstGeom>
          <a:noFill/>
          <a:ln>
            <a:noFill/>
          </a:ln>
        </p:spPr>
      </p:pic>
      <p:pic>
        <p:nvPicPr>
          <p:cNvPr id="410" name="Google Shape;410;p7" title="HER WAR HER STORY - PRIMARY THUMB.jpg"/>
          <p:cNvPicPr preferRelativeResize="0"/>
          <p:nvPr/>
        </p:nvPicPr>
        <p:blipFill>
          <a:blip r:embed="rId6">
            <a:alphaModFix/>
          </a:blip>
          <a:stretch>
            <a:fillRect/>
          </a:stretch>
        </p:blipFill>
        <p:spPr>
          <a:xfrm>
            <a:off x="4137441" y="5075950"/>
            <a:ext cx="3046707" cy="1713776"/>
          </a:xfrm>
          <a:prstGeom prst="rect">
            <a:avLst/>
          </a:prstGeom>
          <a:noFill/>
          <a:ln>
            <a:noFill/>
          </a:ln>
        </p:spPr>
      </p:pic>
      <p:pic>
        <p:nvPicPr>
          <p:cNvPr id="411" name="Google Shape;411;p7" title="aor posters-3.png"/>
          <p:cNvPicPr preferRelativeResize="0"/>
          <p:nvPr/>
        </p:nvPicPr>
        <p:blipFill>
          <a:blip r:embed="rId7">
            <a:alphaModFix/>
          </a:blip>
          <a:stretch>
            <a:fillRect/>
          </a:stretch>
        </p:blipFill>
        <p:spPr>
          <a:xfrm>
            <a:off x="768500" y="5075950"/>
            <a:ext cx="3168096" cy="17820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g3a09f9870db_0_5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17" name="Google Shape;417;g3a09f9870db_0_52"/>
          <p:cNvSpPr txBox="1"/>
          <p:nvPr>
            <p:ph idx="4294967295" type="title"/>
          </p:nvPr>
        </p:nvSpPr>
        <p:spPr>
          <a:xfrm>
            <a:off x="1587125" y="381000"/>
            <a:ext cx="7557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lang="en-US" sz="2800"/>
              <a:t>CURIOSITY AND RESEARCH </a:t>
            </a:r>
            <a:endParaRPr/>
          </a:p>
        </p:txBody>
      </p:sp>
      <p:pic>
        <p:nvPicPr>
          <p:cNvPr id="418" name="Google Shape;418;g3a09f9870db_0_52"/>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419" name="Google Shape;419;g3a09f9870db_0_52"/>
          <p:cNvSpPr txBox="1"/>
          <p:nvPr/>
        </p:nvSpPr>
        <p:spPr>
          <a:xfrm>
            <a:off x="1237750" y="5201200"/>
            <a:ext cx="7336800" cy="138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400">
                <a:solidFill>
                  <a:schemeClr val="dk1"/>
                </a:solidFill>
                <a:latin typeface="PT Sans"/>
                <a:ea typeface="PT Sans"/>
                <a:cs typeface="PT Sans"/>
                <a:sym typeface="PT Sans"/>
              </a:rPr>
              <a:t>“Research is formalized curiosity. It is poking and prying with a purpose.” </a:t>
            </a:r>
            <a:endParaRPr sz="2400">
              <a:solidFill>
                <a:schemeClr val="dk1"/>
              </a:solidFill>
              <a:latin typeface="PT Sans"/>
              <a:ea typeface="PT Sans"/>
              <a:cs typeface="PT Sans"/>
              <a:sym typeface="PT Sans"/>
            </a:endParaRPr>
          </a:p>
          <a:p>
            <a:pPr indent="457200" lvl="0" marL="2286000" rtl="0" algn="ctr">
              <a:lnSpc>
                <a:spcPct val="115000"/>
              </a:lnSpc>
              <a:spcBef>
                <a:spcPts val="0"/>
              </a:spcBef>
              <a:spcAft>
                <a:spcPts val="0"/>
              </a:spcAft>
              <a:buNone/>
            </a:pPr>
            <a:r>
              <a:rPr lang="en-US" sz="2400">
                <a:solidFill>
                  <a:schemeClr val="dk1"/>
                </a:solidFill>
                <a:latin typeface="PT Sans"/>
                <a:ea typeface="PT Sans"/>
                <a:cs typeface="PT Sans"/>
                <a:sym typeface="PT Sans"/>
              </a:rPr>
              <a:t>- Zora Neale Hurston</a:t>
            </a:r>
            <a:endParaRPr sz="2400">
              <a:solidFill>
                <a:schemeClr val="dk1"/>
              </a:solidFill>
              <a:latin typeface="PT Sans"/>
              <a:ea typeface="PT Sans"/>
              <a:cs typeface="PT Sans"/>
              <a:sym typeface="PT Sans"/>
            </a:endParaRPr>
          </a:p>
        </p:txBody>
      </p:sp>
      <p:pic>
        <p:nvPicPr>
          <p:cNvPr id="420" name="Google Shape;420;g3a09f9870db_0_52" title="ZNH - LOC.png"/>
          <p:cNvPicPr preferRelativeResize="0"/>
          <p:nvPr/>
        </p:nvPicPr>
        <p:blipFill>
          <a:blip r:embed="rId4">
            <a:alphaModFix/>
          </a:blip>
          <a:stretch>
            <a:fillRect/>
          </a:stretch>
        </p:blipFill>
        <p:spPr>
          <a:xfrm>
            <a:off x="2006950" y="1458775"/>
            <a:ext cx="5421585" cy="32368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g3f572134d09_0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26" name="Google Shape;426;g3f572134d09_0_0"/>
          <p:cNvSpPr txBox="1"/>
          <p:nvPr>
            <p:ph idx="4294967295" type="title"/>
          </p:nvPr>
        </p:nvSpPr>
        <p:spPr>
          <a:xfrm>
            <a:off x="1587125" y="381000"/>
            <a:ext cx="7557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lang="en-US" sz="2800"/>
              <a:t>Upcoming Webinars!</a:t>
            </a:r>
            <a:endParaRPr/>
          </a:p>
        </p:txBody>
      </p:sp>
      <p:pic>
        <p:nvPicPr>
          <p:cNvPr id="427" name="Google Shape;427;g3f572134d09_0_0"/>
          <p:cNvPicPr preferRelativeResize="0"/>
          <p:nvPr/>
        </p:nvPicPr>
        <p:blipFill rotWithShape="1">
          <a:blip r:embed="rId3">
            <a:alphaModFix/>
          </a:blip>
          <a:srcRect b="0" l="0" r="0" t="0"/>
          <a:stretch/>
        </p:blipFill>
        <p:spPr>
          <a:xfrm>
            <a:off x="273075" y="202350"/>
            <a:ext cx="1256399" cy="1256425"/>
          </a:xfrm>
          <a:prstGeom prst="rect">
            <a:avLst/>
          </a:prstGeom>
          <a:noFill/>
          <a:ln>
            <a:noFill/>
          </a:ln>
        </p:spPr>
      </p:pic>
      <p:sp>
        <p:nvSpPr>
          <p:cNvPr id="428" name="Google Shape;428;g3f572134d09_0_0"/>
          <p:cNvSpPr txBox="1"/>
          <p:nvPr>
            <p:ph idx="4294967295" type="body"/>
          </p:nvPr>
        </p:nvSpPr>
        <p:spPr>
          <a:xfrm>
            <a:off x="1023800" y="1374250"/>
            <a:ext cx="5104800" cy="5347200"/>
          </a:xfrm>
          <a:prstGeom prst="rect">
            <a:avLst/>
          </a:prstGeom>
          <a:noFill/>
          <a:ln>
            <a:noFill/>
          </a:ln>
        </p:spPr>
        <p:txBody>
          <a:bodyPr anchorCtr="0" anchor="t" bIns="45700" lIns="91425" spcFirstLastPara="1" rIns="91425" wrap="square" tIns="45700">
            <a:normAutofit fontScale="25000"/>
          </a:bodyPr>
          <a:lstStyle/>
          <a:p>
            <a:pPr indent="0" lvl="0" marL="0" rtl="0" algn="l">
              <a:lnSpc>
                <a:spcPct val="115000"/>
              </a:lnSpc>
              <a:spcBef>
                <a:spcPts val="0"/>
              </a:spcBef>
              <a:spcAft>
                <a:spcPts val="0"/>
              </a:spcAft>
              <a:buNone/>
            </a:pPr>
            <a:br>
              <a:rPr i="1" lang="en-US" sz="6150">
                <a:latin typeface="Avenir"/>
                <a:ea typeface="Avenir"/>
                <a:cs typeface="Avenir"/>
                <a:sym typeface="Avenir"/>
              </a:rPr>
            </a:br>
            <a:r>
              <a:rPr b="1" lang="en-US" sz="7200">
                <a:latin typeface="Avenir"/>
                <a:ea typeface="Avenir"/>
                <a:cs typeface="Avenir"/>
                <a:sym typeface="Avenir"/>
              </a:rPr>
              <a:t>Stories That Connect: Using Film &amp; </a:t>
            </a:r>
            <a:br>
              <a:rPr b="1" lang="en-US" sz="7200">
                <a:latin typeface="Avenir"/>
                <a:ea typeface="Avenir"/>
                <a:cs typeface="Avenir"/>
                <a:sym typeface="Avenir"/>
              </a:rPr>
            </a:br>
            <a:r>
              <a:rPr b="1" lang="en-US" sz="7200">
                <a:latin typeface="Avenir"/>
                <a:ea typeface="Avenir"/>
                <a:cs typeface="Avenir"/>
                <a:sym typeface="Avenir"/>
              </a:rPr>
              <a:t>Primary</a:t>
            </a:r>
            <a:r>
              <a:rPr b="1" lang="en-US" sz="7200">
                <a:latin typeface="Avenir"/>
                <a:ea typeface="Avenir"/>
                <a:cs typeface="Avenir"/>
                <a:sym typeface="Avenir"/>
              </a:rPr>
              <a:t> Sources To Build Belonging </a:t>
            </a:r>
            <a:br>
              <a:rPr lang="en-US" sz="6150">
                <a:latin typeface="Avenir"/>
                <a:ea typeface="Avenir"/>
                <a:cs typeface="Avenir"/>
                <a:sym typeface="Avenir"/>
              </a:rPr>
            </a:br>
            <a:br>
              <a:rPr i="1" lang="en-US" sz="6150">
                <a:latin typeface="Avenir"/>
                <a:ea typeface="Avenir"/>
                <a:cs typeface="Avenir"/>
                <a:sym typeface="Avenir"/>
              </a:rPr>
            </a:br>
            <a:r>
              <a:rPr lang="en-US" sz="6150">
                <a:latin typeface="Avenir"/>
                <a:ea typeface="Avenir"/>
                <a:cs typeface="Avenir"/>
                <a:sym typeface="Avenir"/>
              </a:rPr>
              <a:t>Remaining Webinars in this Series!</a:t>
            </a:r>
            <a:br>
              <a:rPr lang="en-US" sz="6150">
                <a:latin typeface="Avenir"/>
                <a:ea typeface="Avenir"/>
                <a:cs typeface="Avenir"/>
                <a:sym typeface="Avenir"/>
              </a:rPr>
            </a:br>
            <a:endParaRPr sz="6150">
              <a:latin typeface="Avenir"/>
              <a:ea typeface="Avenir"/>
              <a:cs typeface="Avenir"/>
              <a:sym typeface="Avenir"/>
            </a:endParaRPr>
          </a:p>
          <a:p>
            <a:pPr indent="-173831" lvl="0" marL="228600" rtl="0" algn="l">
              <a:lnSpc>
                <a:spcPct val="115000"/>
              </a:lnSpc>
              <a:spcBef>
                <a:spcPts val="1000"/>
              </a:spcBef>
              <a:spcAft>
                <a:spcPts val="0"/>
              </a:spcAft>
              <a:buClr>
                <a:schemeClr val="dk1"/>
              </a:buClr>
              <a:buSzPct val="83673"/>
              <a:buChar char="●"/>
            </a:pPr>
            <a:r>
              <a:rPr b="1" lang="en-US" sz="7350">
                <a:solidFill>
                  <a:srgbClr val="980000"/>
                </a:solidFill>
                <a:latin typeface="Avenir"/>
                <a:ea typeface="Avenir"/>
                <a:cs typeface="Avenir"/>
                <a:sym typeface="Avenir"/>
              </a:rPr>
              <a:t>Cultural Products as Historical Narrative </a:t>
            </a:r>
            <a:br>
              <a:rPr b="1" lang="en-US" sz="6150">
                <a:latin typeface="Avenir"/>
                <a:ea typeface="Avenir"/>
                <a:cs typeface="Avenir"/>
                <a:sym typeface="Avenir"/>
              </a:rPr>
            </a:br>
            <a:r>
              <a:rPr b="1" lang="en-US" sz="6150">
                <a:latin typeface="Avenir"/>
                <a:ea typeface="Avenir"/>
                <a:cs typeface="Avenir"/>
                <a:sym typeface="Avenir"/>
              </a:rPr>
              <a:t>September 22, 2026 4-6 pm PT / 7-9 pm ET</a:t>
            </a:r>
            <a:br>
              <a:rPr lang="en-US" sz="6150">
                <a:latin typeface="Avenir"/>
                <a:ea typeface="Avenir"/>
                <a:cs typeface="Avenir"/>
                <a:sym typeface="Avenir"/>
              </a:rPr>
            </a:br>
            <a:r>
              <a:rPr lang="en-US" sz="6150">
                <a:latin typeface="Avenir"/>
                <a:ea typeface="Avenir"/>
                <a:cs typeface="Avenir"/>
                <a:sym typeface="Avenir"/>
              </a:rPr>
              <a:t>	featuring Alicia Reese, Silkroad</a:t>
            </a:r>
            <a:br>
              <a:rPr lang="en-US" sz="6150">
                <a:latin typeface="Avenir"/>
                <a:ea typeface="Avenir"/>
                <a:cs typeface="Avenir"/>
                <a:sym typeface="Avenir"/>
              </a:rPr>
            </a:br>
            <a:r>
              <a:rPr lang="en-US" sz="6150">
                <a:latin typeface="Avenir"/>
                <a:ea typeface="Avenir"/>
                <a:cs typeface="Avenir"/>
                <a:sym typeface="Avenir"/>
              </a:rPr>
              <a:t>   possible appearance by Mazz Swift</a:t>
            </a:r>
            <a:br>
              <a:rPr lang="en-US" sz="6150">
                <a:latin typeface="Avenir"/>
                <a:ea typeface="Avenir"/>
                <a:cs typeface="Avenir"/>
                <a:sym typeface="Avenir"/>
              </a:rPr>
            </a:br>
            <a:endParaRPr sz="6150">
              <a:latin typeface="Avenir"/>
              <a:ea typeface="Avenir"/>
              <a:cs typeface="Avenir"/>
              <a:sym typeface="Avenir"/>
            </a:endParaRPr>
          </a:p>
          <a:p>
            <a:pPr indent="-173831" lvl="0" marL="228600" rtl="0" algn="l">
              <a:lnSpc>
                <a:spcPct val="115000"/>
              </a:lnSpc>
              <a:spcBef>
                <a:spcPts val="1000"/>
              </a:spcBef>
              <a:spcAft>
                <a:spcPts val="0"/>
              </a:spcAft>
              <a:buSzPct val="83673"/>
              <a:buFont typeface="Avenir"/>
              <a:buChar char="●"/>
            </a:pPr>
            <a:r>
              <a:rPr b="1" lang="en-US" sz="7350">
                <a:solidFill>
                  <a:srgbClr val="85200C"/>
                </a:solidFill>
                <a:latin typeface="Avenir"/>
                <a:ea typeface="Avenir"/>
                <a:cs typeface="Avenir"/>
                <a:sym typeface="Avenir"/>
              </a:rPr>
              <a:t>Uncovering and Amplifying Untold Stories </a:t>
            </a:r>
            <a:br>
              <a:rPr b="1" lang="en-US" sz="6150">
                <a:latin typeface="Avenir"/>
                <a:ea typeface="Avenir"/>
                <a:cs typeface="Avenir"/>
                <a:sym typeface="Avenir"/>
              </a:rPr>
            </a:br>
            <a:r>
              <a:rPr b="1" lang="en-US" sz="6150">
                <a:latin typeface="Avenir"/>
                <a:ea typeface="Avenir"/>
                <a:cs typeface="Avenir"/>
                <a:sym typeface="Avenir"/>
              </a:rPr>
              <a:t>November 3, 2026 4-6 pm PT / 7-9 pm ET</a:t>
            </a:r>
            <a:br>
              <a:rPr lang="en-US" sz="6150">
                <a:latin typeface="Avenir"/>
                <a:ea typeface="Avenir"/>
                <a:cs typeface="Avenir"/>
                <a:sym typeface="Avenir"/>
              </a:rPr>
            </a:br>
            <a:r>
              <a:rPr lang="en-US" sz="6150">
                <a:latin typeface="Avenir"/>
                <a:ea typeface="Avenir"/>
                <a:cs typeface="Avenir"/>
                <a:sym typeface="Avenir"/>
              </a:rPr>
              <a:t>	featuring Selina Lewis Davidson &amp; Macky Alston</a:t>
            </a:r>
            <a:br>
              <a:rPr lang="en-US" sz="6150">
                <a:latin typeface="Avenir"/>
                <a:ea typeface="Avenir"/>
                <a:cs typeface="Avenir"/>
                <a:sym typeface="Avenir"/>
              </a:rPr>
            </a:br>
            <a:r>
              <a:rPr lang="en-US" sz="6150">
                <a:latin typeface="Avenir"/>
                <a:ea typeface="Avenir"/>
                <a:cs typeface="Avenir"/>
                <a:sym typeface="Avenir"/>
              </a:rPr>
              <a:t>	Filmmakers, </a:t>
            </a:r>
            <a:r>
              <a:rPr i="1" lang="en-US" sz="6150">
                <a:latin typeface="Avenir"/>
                <a:ea typeface="Avenir"/>
                <a:cs typeface="Avenir"/>
                <a:sym typeface="Avenir"/>
              </a:rPr>
              <a:t>Acts of Reparation</a:t>
            </a:r>
            <a:endParaRPr i="1"/>
          </a:p>
        </p:txBody>
      </p:sp>
      <p:pic>
        <p:nvPicPr>
          <p:cNvPr id="429" name="Google Shape;429;g3f572134d09_0_0" title="Screenshot 2026-07-10 at 11.14.11 AM.png"/>
          <p:cNvPicPr preferRelativeResize="0"/>
          <p:nvPr/>
        </p:nvPicPr>
        <p:blipFill rotWithShape="1">
          <a:blip r:embed="rId4">
            <a:alphaModFix/>
          </a:blip>
          <a:srcRect b="4687" l="0" r="2248" t="4832"/>
          <a:stretch/>
        </p:blipFill>
        <p:spPr>
          <a:xfrm>
            <a:off x="6254825" y="2988775"/>
            <a:ext cx="2902825" cy="1879275"/>
          </a:xfrm>
          <a:prstGeom prst="rect">
            <a:avLst/>
          </a:prstGeom>
          <a:solidFill>
            <a:schemeClr val="lt1"/>
          </a:solidFill>
          <a:ln>
            <a:noFill/>
          </a:ln>
        </p:spPr>
      </p:pic>
      <p:pic>
        <p:nvPicPr>
          <p:cNvPr id="430" name="Google Shape;430;g3f572134d09_0_0" title="Screenshot 2026-07-10 at 11.36.10 AM.png"/>
          <p:cNvPicPr preferRelativeResize="0"/>
          <p:nvPr/>
        </p:nvPicPr>
        <p:blipFill>
          <a:blip r:embed="rId5">
            <a:alphaModFix/>
          </a:blip>
          <a:stretch>
            <a:fillRect/>
          </a:stretch>
        </p:blipFill>
        <p:spPr>
          <a:xfrm>
            <a:off x="6254825" y="4978725"/>
            <a:ext cx="2902824" cy="1879275"/>
          </a:xfrm>
          <a:prstGeom prst="rect">
            <a:avLst/>
          </a:prstGeom>
          <a:noFill/>
          <a:ln>
            <a:noFill/>
          </a:ln>
        </p:spPr>
      </p:pic>
      <p:pic>
        <p:nvPicPr>
          <p:cNvPr id="431" name="Google Shape;431;g3f572134d09_0_0" title="Screenshot 2026-07-11 at 7.43.39 PM.png"/>
          <p:cNvPicPr preferRelativeResize="0"/>
          <p:nvPr/>
        </p:nvPicPr>
        <p:blipFill>
          <a:blip r:embed="rId6">
            <a:alphaModFix/>
          </a:blip>
          <a:stretch>
            <a:fillRect/>
          </a:stretch>
        </p:blipFill>
        <p:spPr>
          <a:xfrm>
            <a:off x="6241175" y="1238908"/>
            <a:ext cx="2902826" cy="1639191"/>
          </a:xfrm>
          <a:prstGeom prst="rect">
            <a:avLst/>
          </a:prstGeom>
          <a:solidFill>
            <a:srgbClr val="FFFFFF"/>
          </a:solid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